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6" autoAdjust="0"/>
    <p:restoredTop sz="94660"/>
  </p:normalViewPr>
  <p:slideViewPr>
    <p:cSldViewPr snapToGrid="0">
      <p:cViewPr>
        <p:scale>
          <a:sx n="80" d="100"/>
          <a:sy n="80" d="100"/>
        </p:scale>
        <p:origin x="-906" y="16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611E5-0CA4-491B-A02E-61BFD2F4D26E}" type="datetimeFigureOut">
              <a:rPr lang="ru-RU" smtClean="0"/>
              <a:t>11.08.2020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FC5CE1-47F7-4D8E-BB24-5361DF5093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58629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611E5-0CA4-491B-A02E-61BFD2F4D26E}" type="datetimeFigureOut">
              <a:rPr lang="ru-RU" smtClean="0"/>
              <a:t>11.08.2020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FC5CE1-47F7-4D8E-BB24-5361DF5093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13718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611E5-0CA4-491B-A02E-61BFD2F4D26E}" type="datetimeFigureOut">
              <a:rPr lang="ru-RU" smtClean="0"/>
              <a:t>11.08.2020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FC5CE1-47F7-4D8E-BB24-5361DF5093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07060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611E5-0CA4-491B-A02E-61BFD2F4D26E}" type="datetimeFigureOut">
              <a:rPr lang="ru-RU" smtClean="0"/>
              <a:t>11.08.2020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FC5CE1-47F7-4D8E-BB24-5361DF5093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4502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611E5-0CA4-491B-A02E-61BFD2F4D26E}" type="datetimeFigureOut">
              <a:rPr lang="ru-RU" smtClean="0"/>
              <a:t>11.08.2020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FC5CE1-47F7-4D8E-BB24-5361DF5093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66713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611E5-0CA4-491B-A02E-61BFD2F4D26E}" type="datetimeFigureOut">
              <a:rPr lang="ru-RU" smtClean="0"/>
              <a:t>11.08.2020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FC5CE1-47F7-4D8E-BB24-5361DF5093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90176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611E5-0CA4-491B-A02E-61BFD2F4D26E}" type="datetimeFigureOut">
              <a:rPr lang="ru-RU" smtClean="0"/>
              <a:t>11.08.2020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FC5CE1-47F7-4D8E-BB24-5361DF5093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55185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611E5-0CA4-491B-A02E-61BFD2F4D26E}" type="datetimeFigureOut">
              <a:rPr lang="ru-RU" smtClean="0"/>
              <a:t>11.08.2020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FC5CE1-47F7-4D8E-BB24-5361DF5093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73003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611E5-0CA4-491B-A02E-61BFD2F4D26E}" type="datetimeFigureOut">
              <a:rPr lang="ru-RU" smtClean="0"/>
              <a:t>11.08.2020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FC5CE1-47F7-4D8E-BB24-5361DF5093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69650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611E5-0CA4-491B-A02E-61BFD2F4D26E}" type="datetimeFigureOut">
              <a:rPr lang="ru-RU" smtClean="0"/>
              <a:t>11.08.2020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FC5CE1-47F7-4D8E-BB24-5361DF5093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93593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611E5-0CA4-491B-A02E-61BFD2F4D26E}" type="datetimeFigureOut">
              <a:rPr lang="ru-RU" smtClean="0"/>
              <a:t>11.08.2020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FC5CE1-47F7-4D8E-BB24-5361DF5093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61333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C611E5-0CA4-491B-A02E-61BFD2F4D26E}" type="datetimeFigureOut">
              <a:rPr lang="ru-RU" smtClean="0"/>
              <a:t>11.08.2020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FC5CE1-47F7-4D8E-BB24-5361DF5093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26661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13" Type="http://schemas.openxmlformats.org/officeDocument/2006/relationships/image" Target="../media/image13.jpeg"/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12" Type="http://schemas.openxmlformats.org/officeDocument/2006/relationships/image" Target="../media/image12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11" Type="http://schemas.openxmlformats.org/officeDocument/2006/relationships/image" Target="../media/image11.jpeg"/><Relationship Id="rId5" Type="http://schemas.openxmlformats.org/officeDocument/2006/relationships/image" Target="../media/image5.jpeg"/><Relationship Id="rId15" Type="http://schemas.openxmlformats.org/officeDocument/2006/relationships/image" Target="../media/image15.jpeg"/><Relationship Id="rId10" Type="http://schemas.openxmlformats.org/officeDocument/2006/relationships/image" Target="../media/image10.jpeg"/><Relationship Id="rId4" Type="http://schemas.openxmlformats.org/officeDocument/2006/relationships/image" Target="../media/image4.jpeg"/><Relationship Id="rId9" Type="http://schemas.openxmlformats.org/officeDocument/2006/relationships/image" Target="../media/image9.png"/><Relationship Id="rId14" Type="http://schemas.openxmlformats.org/officeDocument/2006/relationships/image" Target="../media/image1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Прямоугольник 92"/>
          <p:cNvSpPr/>
          <p:nvPr/>
        </p:nvSpPr>
        <p:spPr>
          <a:xfrm>
            <a:off x="4793381" y="1126156"/>
            <a:ext cx="3609474" cy="4649002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86" name="Группа 85"/>
          <p:cNvGrpSpPr/>
          <p:nvPr/>
        </p:nvGrpSpPr>
        <p:grpSpPr>
          <a:xfrm>
            <a:off x="4793381" y="1126156"/>
            <a:ext cx="3609474" cy="4649002"/>
            <a:chOff x="4793381" y="1126156"/>
            <a:chExt cx="3609474" cy="4649002"/>
          </a:xfrm>
          <a:solidFill>
            <a:schemeClr val="bg1"/>
          </a:solidFill>
        </p:grpSpPr>
        <p:sp>
          <p:nvSpPr>
            <p:cNvPr id="87" name="Прямоугольник 86"/>
            <p:cNvSpPr/>
            <p:nvPr/>
          </p:nvSpPr>
          <p:spPr>
            <a:xfrm>
              <a:off x="4793381" y="1126156"/>
              <a:ext cx="3609474" cy="4649002"/>
            </a:xfrm>
            <a:prstGeom prst="rect">
              <a:avLst/>
            </a:prstGeom>
            <a:grpFill/>
            <a:ln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8" name="TextBox 87"/>
            <p:cNvSpPr txBox="1"/>
            <p:nvPr/>
          </p:nvSpPr>
          <p:spPr>
            <a:xfrm>
              <a:off x="4973073" y="3143249"/>
              <a:ext cx="3250087" cy="2123658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indent="450000" algn="just"/>
              <a:endPara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indent="450000" algn="just"/>
              <a:r>
                <a:rPr lang="ru-RU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Практической грамматикой дошкольники уже овладели, ошибки могут оставаться в употреблении форм, являющихся исключениями: некоторые глагольные формы спряжений (ехать — </a:t>
              </a:r>
              <a:r>
                <a:rPr lang="ru-RU" sz="1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ехают</a:t>
              </a:r>
              <a:r>
                <a:rPr lang="ru-RU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); несклоняемые существительные (в </a:t>
              </a:r>
              <a:r>
                <a:rPr lang="ru-RU" sz="1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пальте</a:t>
              </a:r>
              <a:r>
                <a:rPr lang="ru-RU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) и другие речевые ошибки, характерные не только для дошкольников, но встречающиеся и в речи взрослых людей, так как являются объективно трудными для усвоения формами. </a:t>
              </a:r>
            </a:p>
          </p:txBody>
        </p:sp>
        <p:pic>
          <p:nvPicPr>
            <p:cNvPr id="89" name="Рисунок 88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210013" y="1294410"/>
              <a:ext cx="2776211" cy="1848839"/>
            </a:xfrm>
            <a:prstGeom prst="rect">
              <a:avLst/>
            </a:prstGeom>
            <a:grpFill/>
          </p:spPr>
        </p:pic>
      </p:grpSp>
      <p:grpSp>
        <p:nvGrpSpPr>
          <p:cNvPr id="79" name="Группа 78"/>
          <p:cNvGrpSpPr/>
          <p:nvPr/>
        </p:nvGrpSpPr>
        <p:grpSpPr>
          <a:xfrm>
            <a:off x="4793381" y="1126156"/>
            <a:ext cx="3609474" cy="4649002"/>
            <a:chOff x="4793381" y="1126156"/>
            <a:chExt cx="3609474" cy="4649002"/>
          </a:xfrm>
          <a:solidFill>
            <a:schemeClr val="bg1"/>
          </a:solidFill>
        </p:grpSpPr>
        <p:sp>
          <p:nvSpPr>
            <p:cNvPr id="80" name="Прямоугольник 79"/>
            <p:cNvSpPr/>
            <p:nvPr/>
          </p:nvSpPr>
          <p:spPr>
            <a:xfrm>
              <a:off x="4793381" y="1126156"/>
              <a:ext cx="3609474" cy="4649002"/>
            </a:xfrm>
            <a:prstGeom prst="rect">
              <a:avLst/>
            </a:prstGeom>
            <a:grpFill/>
            <a:ln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1" name="TextBox 80"/>
            <p:cNvSpPr txBox="1"/>
            <p:nvPr/>
          </p:nvSpPr>
          <p:spPr>
            <a:xfrm>
              <a:off x="4973073" y="3143249"/>
              <a:ext cx="3250087" cy="2308324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indent="450000" algn="just"/>
              <a:endPara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indent="450000" algn="just"/>
              <a:r>
                <a:rPr lang="ru-RU" sz="12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Речевое </a:t>
              </a:r>
              <a:r>
                <a:rPr lang="ru-RU" sz="12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развитие детей 6-7 </a:t>
              </a:r>
              <a:r>
                <a:rPr lang="ru-RU" sz="12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лет</a:t>
              </a:r>
            </a:p>
            <a:p>
              <a:pPr indent="450000" algn="just"/>
              <a:endPara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indent="450000" algn="just"/>
              <a:r>
                <a:rPr lang="ru-RU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В этом возрасте завершается дошкольный период развития ребенка, основным результатом которого является готовность к систематическому обучению.  </a:t>
              </a:r>
            </a:p>
            <a:p>
              <a:pPr indent="450000" algn="just"/>
              <a:r>
                <a:rPr lang="ru-RU" sz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К </a:t>
              </a:r>
              <a:r>
                <a:rPr lang="ru-RU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шести годам звукопроизношение у детей вполне </a:t>
              </a:r>
              <a:r>
                <a:rPr lang="ru-RU" sz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нормализовалось</a:t>
              </a:r>
              <a:r>
                <a:rPr lang="ru-RU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, и работа идет по улучшению дикции, то есть умения правильно пользоваться звуками в потоке речи. </a:t>
              </a:r>
            </a:p>
          </p:txBody>
        </p:sp>
        <p:pic>
          <p:nvPicPr>
            <p:cNvPr id="82" name="Рисунок 81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314099" y="1294410"/>
              <a:ext cx="2568037" cy="1848839"/>
            </a:xfrm>
            <a:prstGeom prst="rect">
              <a:avLst/>
            </a:prstGeom>
            <a:grpFill/>
          </p:spPr>
        </p:pic>
      </p:grpSp>
      <p:grpSp>
        <p:nvGrpSpPr>
          <p:cNvPr id="72" name="Группа 71"/>
          <p:cNvGrpSpPr/>
          <p:nvPr/>
        </p:nvGrpSpPr>
        <p:grpSpPr>
          <a:xfrm>
            <a:off x="4793381" y="1126156"/>
            <a:ext cx="3609474" cy="4649002"/>
            <a:chOff x="4793381" y="1126156"/>
            <a:chExt cx="3609474" cy="4649002"/>
          </a:xfrm>
          <a:solidFill>
            <a:schemeClr val="bg1"/>
          </a:solidFill>
        </p:grpSpPr>
        <p:sp>
          <p:nvSpPr>
            <p:cNvPr id="73" name="Прямоугольник 72"/>
            <p:cNvSpPr/>
            <p:nvPr/>
          </p:nvSpPr>
          <p:spPr>
            <a:xfrm>
              <a:off x="4793381" y="1126156"/>
              <a:ext cx="3609474" cy="4649002"/>
            </a:xfrm>
            <a:prstGeom prst="rect">
              <a:avLst/>
            </a:prstGeom>
            <a:grpFill/>
            <a:ln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4" name="TextBox 73"/>
            <p:cNvSpPr txBox="1"/>
            <p:nvPr/>
          </p:nvSpPr>
          <p:spPr>
            <a:xfrm>
              <a:off x="4973074" y="3345130"/>
              <a:ext cx="3250087" cy="1938992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indent="450000" algn="just"/>
              <a:r>
                <a:rPr lang="ru-RU" sz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После </a:t>
              </a:r>
              <a:r>
                <a:rPr lang="ru-RU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пяти лет словарный запас растет стремительно. Если в предыдущие годы можно было примерно сосчитать, сколько слов в активном употреблении, то сейчас это сделать уже труднее. Непроизвольная память — основа пополнения словаря — в этом возрасте достигает своего расцвета. Слова запоминаются как бы сами собой, без волевых усилий. Один раз услышанное слово легко входит в активный словарь. </a:t>
              </a:r>
            </a:p>
          </p:txBody>
        </p:sp>
        <p:pic>
          <p:nvPicPr>
            <p:cNvPr id="75" name="Рисунок 74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90271" y="1496291"/>
              <a:ext cx="2788234" cy="1848839"/>
            </a:xfrm>
            <a:prstGeom prst="rect">
              <a:avLst/>
            </a:prstGeom>
            <a:grpFill/>
          </p:spPr>
        </p:pic>
      </p:grpSp>
      <p:grpSp>
        <p:nvGrpSpPr>
          <p:cNvPr id="65" name="Группа 64"/>
          <p:cNvGrpSpPr/>
          <p:nvPr/>
        </p:nvGrpSpPr>
        <p:grpSpPr>
          <a:xfrm>
            <a:off x="4793381" y="1126156"/>
            <a:ext cx="3609474" cy="4649002"/>
            <a:chOff x="4793381" y="1126156"/>
            <a:chExt cx="3609474" cy="4649002"/>
          </a:xfrm>
          <a:solidFill>
            <a:schemeClr val="bg1"/>
          </a:solidFill>
        </p:grpSpPr>
        <p:sp>
          <p:nvSpPr>
            <p:cNvPr id="66" name="Прямоугольник 65"/>
            <p:cNvSpPr/>
            <p:nvPr/>
          </p:nvSpPr>
          <p:spPr>
            <a:xfrm>
              <a:off x="4793381" y="1126156"/>
              <a:ext cx="3609474" cy="4649002"/>
            </a:xfrm>
            <a:prstGeom prst="rect">
              <a:avLst/>
            </a:prstGeom>
            <a:grpFill/>
            <a:ln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7" name="TextBox 66"/>
            <p:cNvSpPr txBox="1"/>
            <p:nvPr/>
          </p:nvSpPr>
          <p:spPr>
            <a:xfrm>
              <a:off x="4973074" y="2375634"/>
              <a:ext cx="3250087" cy="3046988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indent="450000" algn="just"/>
              <a:r>
                <a:rPr lang="ru-RU" sz="12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Речевое развитие детей 5-6 лет</a:t>
              </a:r>
            </a:p>
            <a:p>
              <a:pPr indent="450000" algn="just"/>
              <a:r>
                <a:rPr lang="ru-RU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Развитие речи старшего дошкольника, умение связно, последовательно, логично излагать свои мысли, развитие фонематического слуха — важнейшие моменты в подготовке детей к школе.</a:t>
              </a:r>
            </a:p>
            <a:p>
              <a:pPr indent="450000" algn="just"/>
              <a:r>
                <a:rPr lang="ru-RU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Звукопроизношение. К пяти годам заканчивается формирование правильного звукопроизношения. В норме все дети должны научиться четко произносить все звуки в составе слов и предложений. Так происходит далеко не всегда. У части детей наблюдаются различные недостатки звукопроизношения, связанные или с нарушениями в строении и подвижности артикуляционного аппарата, или с недоразвитием фонематического слуха. </a:t>
              </a:r>
            </a:p>
          </p:txBody>
        </p:sp>
        <p:pic>
          <p:nvPicPr>
            <p:cNvPr id="68" name="Рисунок 67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64308" y="1255167"/>
              <a:ext cx="1267620" cy="1002380"/>
            </a:xfrm>
            <a:prstGeom prst="rect">
              <a:avLst/>
            </a:prstGeom>
            <a:grpFill/>
          </p:spPr>
        </p:pic>
      </p:grpSp>
      <p:grpSp>
        <p:nvGrpSpPr>
          <p:cNvPr id="57" name="Группа 56"/>
          <p:cNvGrpSpPr/>
          <p:nvPr/>
        </p:nvGrpSpPr>
        <p:grpSpPr>
          <a:xfrm>
            <a:off x="4793381" y="1126156"/>
            <a:ext cx="3609474" cy="4649002"/>
            <a:chOff x="4793381" y="1126156"/>
            <a:chExt cx="3609474" cy="4649002"/>
          </a:xfrm>
          <a:solidFill>
            <a:schemeClr val="bg1"/>
          </a:solidFill>
        </p:grpSpPr>
        <p:sp>
          <p:nvSpPr>
            <p:cNvPr id="58" name="Прямоугольник 57"/>
            <p:cNvSpPr/>
            <p:nvPr/>
          </p:nvSpPr>
          <p:spPr>
            <a:xfrm>
              <a:off x="4793381" y="1126156"/>
              <a:ext cx="3609474" cy="4649002"/>
            </a:xfrm>
            <a:prstGeom prst="rect">
              <a:avLst/>
            </a:prstGeom>
            <a:grpFill/>
            <a:ln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9" name="TextBox 58"/>
            <p:cNvSpPr txBox="1"/>
            <p:nvPr/>
          </p:nvSpPr>
          <p:spPr>
            <a:xfrm>
              <a:off x="4973072" y="2152252"/>
              <a:ext cx="3250087" cy="3600986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indent="450000" algn="just"/>
              <a:r>
                <a:rPr lang="ru-RU" sz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Новым на пятом году </a:t>
              </a:r>
              <a:r>
                <a:rPr lang="ru-RU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жизни становится возможность узнавать звук в слове, а также подбор слов с заданным звуком, то есть развиваются простейшие формы звукового анализа. </a:t>
              </a:r>
            </a:p>
            <a:p>
              <a:pPr indent="450000" algn="just"/>
              <a:r>
                <a:rPr lang="ru-RU" sz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Увеличение </a:t>
              </a:r>
              <a:r>
                <a:rPr lang="ru-RU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активного словаря </a:t>
              </a:r>
              <a:r>
                <a:rPr lang="ru-RU" sz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дает </a:t>
              </a:r>
              <a:r>
                <a:rPr lang="ru-RU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возможность ребенку точнее излагать свои мысли, свободно общаться как с взрослыми, так и с детьми. Если пятилетний ребенок не знает, как назвать тот или иной предмет, то он, стремясь найти подходящее слово, создает свои слова. </a:t>
              </a:r>
              <a:r>
                <a:rPr lang="ru-RU" sz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Большой </a:t>
              </a:r>
              <a:r>
                <a:rPr lang="ru-RU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интерес дети проявляют к звуковому оформлению слова, начинают подбирать созвучные пары слов, составлять небольшие стихи. В этот период совершенствуется речевой слух детей. Они </a:t>
              </a:r>
              <a:r>
                <a:rPr lang="ru-RU" sz="1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по¬лучают</a:t>
              </a:r>
              <a:r>
                <a:rPr lang="ru-RU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возможность различать слова, отличающиеся одной фонемой (палка — балка, мишка — мышка</a:t>
              </a:r>
              <a:r>
                <a:rPr lang="ru-RU" sz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).</a:t>
              </a:r>
              <a:endParaRPr lang="ru-RU" sz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pic>
          <p:nvPicPr>
            <p:cNvPr id="60" name="Рисунок 59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93426" y="1267638"/>
              <a:ext cx="1504692" cy="1002380"/>
            </a:xfrm>
            <a:prstGeom prst="rect">
              <a:avLst/>
            </a:prstGeom>
            <a:grpFill/>
          </p:spPr>
        </p:pic>
      </p:grpSp>
      <p:grpSp>
        <p:nvGrpSpPr>
          <p:cNvPr id="50" name="Группа 49"/>
          <p:cNvGrpSpPr/>
          <p:nvPr/>
        </p:nvGrpSpPr>
        <p:grpSpPr>
          <a:xfrm>
            <a:off x="4793381" y="1126156"/>
            <a:ext cx="3609474" cy="4649002"/>
            <a:chOff x="4793381" y="1126156"/>
            <a:chExt cx="3609474" cy="4649002"/>
          </a:xfrm>
          <a:solidFill>
            <a:schemeClr val="bg1"/>
          </a:solidFill>
        </p:grpSpPr>
        <p:sp>
          <p:nvSpPr>
            <p:cNvPr id="51" name="Прямоугольник 50"/>
            <p:cNvSpPr/>
            <p:nvPr/>
          </p:nvSpPr>
          <p:spPr>
            <a:xfrm>
              <a:off x="4793381" y="1126156"/>
              <a:ext cx="3609474" cy="4649002"/>
            </a:xfrm>
            <a:prstGeom prst="rect">
              <a:avLst/>
            </a:prstGeom>
            <a:grpFill/>
            <a:ln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2" name="TextBox 51"/>
            <p:cNvSpPr txBox="1"/>
            <p:nvPr/>
          </p:nvSpPr>
          <p:spPr>
            <a:xfrm>
              <a:off x="4959739" y="2906971"/>
              <a:ext cx="3329237" cy="2862322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indent="450000" algn="just"/>
              <a:r>
                <a:rPr lang="ru-RU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Грамматический строй речи еще формируется, поэтому допустимы неверные употребления окончаний, суффиксов, приставок, согласований слов в предложении («Купи синюю шарик!», «Этот собачонок сидел под стулом», «Я </a:t>
              </a:r>
              <a:r>
                <a:rPr lang="ru-RU" sz="1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рисоваю</a:t>
              </a:r>
              <a:r>
                <a:rPr lang="ru-RU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»). </a:t>
              </a:r>
              <a:endPara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indent="450000" algn="just"/>
              <a:r>
                <a:rPr lang="ru-RU" sz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Усложняется </a:t>
              </a:r>
              <a:r>
                <a:rPr lang="ru-RU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и построение фраз. Если раньше малыш, прося яблоко, говорил: «Дай яблоко», то теперь эту фразу он может произнести и так: «Дай мне большое (маленькое или красное) яблоко», то есть указать величину или цвет предмета. Тем не менее, ребенок не всегда может связно и понятно рассказать, что он видел на улице, пересказать сказку.</a:t>
              </a:r>
            </a:p>
          </p:txBody>
        </p:sp>
        <p:pic>
          <p:nvPicPr>
            <p:cNvPr id="53" name="Рисунок 52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451730" y="1267636"/>
              <a:ext cx="2292776" cy="1639335"/>
            </a:xfrm>
            <a:prstGeom prst="rect">
              <a:avLst/>
            </a:prstGeom>
            <a:grpFill/>
          </p:spPr>
        </p:pic>
      </p:grpSp>
      <p:grpSp>
        <p:nvGrpSpPr>
          <p:cNvPr id="41" name="Группа 40"/>
          <p:cNvGrpSpPr/>
          <p:nvPr/>
        </p:nvGrpSpPr>
        <p:grpSpPr>
          <a:xfrm>
            <a:off x="4793381" y="1126156"/>
            <a:ext cx="3609474" cy="4649002"/>
            <a:chOff x="4793381" y="1126156"/>
            <a:chExt cx="3609474" cy="4649002"/>
          </a:xfrm>
          <a:solidFill>
            <a:schemeClr val="bg1"/>
          </a:solidFill>
        </p:grpSpPr>
        <p:sp>
          <p:nvSpPr>
            <p:cNvPr id="42" name="Прямоугольник 41"/>
            <p:cNvSpPr/>
            <p:nvPr/>
          </p:nvSpPr>
          <p:spPr>
            <a:xfrm>
              <a:off x="4793381" y="1126156"/>
              <a:ext cx="3609474" cy="4649002"/>
            </a:xfrm>
            <a:prstGeom prst="rect">
              <a:avLst/>
            </a:prstGeom>
            <a:grpFill/>
            <a:ln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3" name="TextBox 42"/>
            <p:cNvSpPr txBox="1"/>
            <p:nvPr/>
          </p:nvSpPr>
          <p:spPr>
            <a:xfrm>
              <a:off x="5067352" y="1267638"/>
              <a:ext cx="3168203" cy="30777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400" dirty="0" smtClean="0">
                  <a:latin typeface="Times New Roman" pitchFamily="18" charset="0"/>
                  <a:cs typeface="Times New Roman" pitchFamily="18" charset="0"/>
                </a:rPr>
                <a:t>Речевое развитие детей 3 – 4 лет</a:t>
              </a:r>
              <a:endParaRPr lang="ru-RU" sz="1400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4" name="TextBox 43"/>
            <p:cNvSpPr txBox="1"/>
            <p:nvPr/>
          </p:nvSpPr>
          <p:spPr>
            <a:xfrm>
              <a:off x="4973073" y="2901629"/>
              <a:ext cx="3250087" cy="2862322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indent="450000" algn="just"/>
              <a:r>
                <a:rPr lang="ru-RU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Четвертый год — это возраст «почемучек». Дети постоянно задают взрослым вопросы, которые нельзя оставлять без внимания. Надо терпеливо и доступно отвечать на все «почему?», «зачем?», «как?». В этот период обнаруживается наибольшая чуткость ребенка к языку.</a:t>
              </a:r>
            </a:p>
            <a:p>
              <a:pPr indent="450000" algn="just"/>
              <a:r>
                <a:rPr lang="ru-RU" sz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Ребенок </a:t>
              </a:r>
              <a:r>
                <a:rPr lang="ru-RU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четвертого года жизни правильно произносит свистящие звуки [с], [з] и [ц]. В этом возрасте он еще не всегда может верно произнести шипящие звуки [ш], [ж], [ч], [щ] и часто заменяет их свистящими [с], [з], [ц]: «</a:t>
              </a:r>
              <a:r>
                <a:rPr lang="ru-RU" sz="1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каса</a:t>
              </a:r>
              <a:r>
                <a:rPr lang="ru-RU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» (каша), «</a:t>
              </a:r>
              <a:r>
                <a:rPr lang="ru-RU" sz="1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нозык</a:t>
              </a:r>
              <a:r>
                <a:rPr lang="ru-RU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» (ножик), «</a:t>
              </a:r>
              <a:r>
                <a:rPr lang="ru-RU" sz="1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клюц</a:t>
              </a:r>
              <a:r>
                <a:rPr lang="ru-RU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» (ключ). Сонорные [р], [р’], [л] малыш может заменять звуком [л’], реже [j</a:t>
              </a:r>
              <a:r>
                <a:rPr lang="ru-RU" sz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].</a:t>
              </a:r>
              <a:endParaRPr lang="ru-RU" sz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pic>
          <p:nvPicPr>
            <p:cNvPr id="45" name="Рисунок 44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284315" y="1575415"/>
              <a:ext cx="2627604" cy="1226215"/>
            </a:xfrm>
            <a:prstGeom prst="rect">
              <a:avLst/>
            </a:prstGeom>
            <a:grpFill/>
          </p:spPr>
        </p:pic>
      </p:grpSp>
      <p:grpSp>
        <p:nvGrpSpPr>
          <p:cNvPr id="29" name="Группа 28"/>
          <p:cNvGrpSpPr/>
          <p:nvPr/>
        </p:nvGrpSpPr>
        <p:grpSpPr>
          <a:xfrm>
            <a:off x="4793381" y="1126156"/>
            <a:ext cx="3609474" cy="4649002"/>
            <a:chOff x="4793381" y="1126156"/>
            <a:chExt cx="3609474" cy="4649002"/>
          </a:xfrm>
          <a:solidFill>
            <a:schemeClr val="bg1"/>
          </a:solidFill>
        </p:grpSpPr>
        <p:sp>
          <p:nvSpPr>
            <p:cNvPr id="30" name="Прямоугольник 29"/>
            <p:cNvSpPr/>
            <p:nvPr/>
          </p:nvSpPr>
          <p:spPr>
            <a:xfrm>
              <a:off x="4793381" y="1126156"/>
              <a:ext cx="3609474" cy="4649002"/>
            </a:xfrm>
            <a:prstGeom prst="rect">
              <a:avLst/>
            </a:prstGeom>
            <a:grpFill/>
            <a:ln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5137869" y="3201066"/>
              <a:ext cx="3037140" cy="2308324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indent="450000" algn="just"/>
              <a:r>
                <a:rPr lang="ru-RU" sz="1200" u="sng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Словарный запас</a:t>
              </a:r>
              <a:r>
                <a:rPr lang="ru-RU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. Быстро пополняется пассивный и активный словарь ребенка: к 2 годам он достигает примерно  300 слов, а к 3 годам – до 1000 слов. Кроме существительных и глаголов ребенок все чаще употребляет прилагательные, наречия, предлоги, местоимения. На третьем году жизни малыш с удовольствием слушает и воспринимает несложные сказки, рассказы, с легкостью выполняет простые словесные поручения.</a:t>
              </a:r>
              <a:endParaRPr lang="ru-RU" sz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pic>
          <p:nvPicPr>
            <p:cNvPr id="32" name="Рисунок 31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37869" y="1267636"/>
              <a:ext cx="2920498" cy="1639335"/>
            </a:xfrm>
            <a:prstGeom prst="rect">
              <a:avLst/>
            </a:prstGeom>
            <a:grpFill/>
          </p:spPr>
        </p:pic>
      </p:grpSp>
      <p:grpSp>
        <p:nvGrpSpPr>
          <p:cNvPr id="20" name="Группа 19"/>
          <p:cNvGrpSpPr/>
          <p:nvPr/>
        </p:nvGrpSpPr>
        <p:grpSpPr>
          <a:xfrm>
            <a:off x="4793381" y="1126156"/>
            <a:ext cx="3609474" cy="4649002"/>
            <a:chOff x="4793381" y="1126156"/>
            <a:chExt cx="3609474" cy="4649002"/>
          </a:xfrm>
          <a:solidFill>
            <a:schemeClr val="bg1"/>
          </a:solidFill>
        </p:grpSpPr>
        <p:sp>
          <p:nvSpPr>
            <p:cNvPr id="21" name="Прямоугольник 20"/>
            <p:cNvSpPr/>
            <p:nvPr/>
          </p:nvSpPr>
          <p:spPr>
            <a:xfrm>
              <a:off x="4793381" y="1126156"/>
              <a:ext cx="3609474" cy="4649002"/>
            </a:xfrm>
            <a:prstGeom prst="rect">
              <a:avLst/>
            </a:prstGeom>
            <a:grpFill/>
            <a:ln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5067352" y="1267638"/>
              <a:ext cx="3168203" cy="523220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400" b="1" dirty="0" smtClean="0">
                  <a:latin typeface="Times New Roman" pitchFamily="18" charset="0"/>
                  <a:cs typeface="Times New Roman" pitchFamily="18" charset="0"/>
                </a:rPr>
                <a:t>КОНСУЛЬТАЦИЯ ДЛЯ РОДИТЕЛЕЙ</a:t>
              </a:r>
              <a:endParaRPr lang="ru-RU" sz="14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5284316" y="4024480"/>
              <a:ext cx="2734277" cy="120032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indent="450000" algn="just"/>
              <a:r>
                <a:rPr lang="ru-RU" sz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Специалисты </a:t>
              </a:r>
              <a:r>
                <a:rPr lang="ru-RU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считают возраст с двух до трех лет критическим в плане речевого развития и рекомендуют совершить первый визит к логопеду для ответа на вопрос «Все ли хорошо с речью?»</a:t>
              </a:r>
              <a:endParaRPr lang="ru-RU" sz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pic>
          <p:nvPicPr>
            <p:cNvPr id="24" name="Рисунок 23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404096" y="1857331"/>
              <a:ext cx="2388041" cy="1792379"/>
            </a:xfrm>
            <a:prstGeom prst="rect">
              <a:avLst/>
            </a:prstGeom>
            <a:grpFill/>
          </p:spPr>
        </p:pic>
      </p:grpSp>
      <p:sp>
        <p:nvSpPr>
          <p:cNvPr id="4" name="TextBox 3"/>
          <p:cNvSpPr txBox="1"/>
          <p:nvPr/>
        </p:nvSpPr>
        <p:spPr>
          <a:xfrm>
            <a:off x="1562100" y="194804"/>
            <a:ext cx="62668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Информация в формате цифровой книги</a:t>
            </a:r>
            <a:endParaRPr lang="ru-RU" sz="2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183907" y="1126156"/>
            <a:ext cx="3609474" cy="4649002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0" name="Группа 9"/>
          <p:cNvGrpSpPr/>
          <p:nvPr/>
        </p:nvGrpSpPr>
        <p:grpSpPr>
          <a:xfrm>
            <a:off x="4793381" y="1126156"/>
            <a:ext cx="3609474" cy="4649002"/>
            <a:chOff x="4793381" y="1126156"/>
            <a:chExt cx="3609474" cy="4649002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4793381" y="1126156"/>
              <a:ext cx="3609474" cy="4649002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  <a:ln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5367270" y="1318661"/>
              <a:ext cx="2461695" cy="369332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txBody>
            <a:bodyPr wrap="square" rtlCol="0">
              <a:spAutoFit/>
            </a:bodyPr>
            <a:lstStyle/>
            <a:p>
              <a:pPr algn="ctr"/>
              <a:r>
                <a:rPr lang="ru-RU" dirty="0" smtClean="0"/>
                <a:t>Уголок логопеда</a:t>
              </a:r>
              <a:endParaRPr lang="ru-RU" dirty="0"/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4988259" y="4152981"/>
              <a:ext cx="3219718" cy="646331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txBody>
            <a:bodyPr wrap="square" rtlCol="0">
              <a:spAutoFit/>
            </a:bodyPr>
            <a:lstStyle/>
            <a:p>
              <a:pPr algn="ctr"/>
              <a:r>
                <a:rPr lang="ru-RU" dirty="0" smtClean="0"/>
                <a:t>НОРМЫ РЕЧЕВОГО РАЗВИТИЯ ДОШКОЛЬНИКОВ</a:t>
              </a:r>
              <a:endParaRPr lang="ru-RU" dirty="0"/>
            </a:p>
          </p:txBody>
        </p:sp>
        <p:pic>
          <p:nvPicPr>
            <p:cNvPr id="9" name="Рисунок 8"/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403199" y="2122314"/>
              <a:ext cx="2389838" cy="1792379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88900" cap="sq">
              <a:solidFill>
                <a:schemeClr val="accent4">
                  <a:lumMod val="60000"/>
                  <a:lumOff val="40000"/>
                </a:schemeClr>
              </a:solidFill>
              <a:miter lim="800000"/>
            </a:ln>
            <a:effectLst>
              <a:outerShdw blurRad="55000" dist="18000" dir="54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</p:grpSp>
      <p:grpSp>
        <p:nvGrpSpPr>
          <p:cNvPr id="25" name="Группа 24"/>
          <p:cNvGrpSpPr/>
          <p:nvPr/>
        </p:nvGrpSpPr>
        <p:grpSpPr>
          <a:xfrm>
            <a:off x="1183907" y="1126156"/>
            <a:ext cx="3609474" cy="4649002"/>
            <a:chOff x="1183907" y="1126156"/>
            <a:chExt cx="3609474" cy="4649002"/>
          </a:xfrm>
        </p:grpSpPr>
        <p:sp>
          <p:nvSpPr>
            <p:cNvPr id="26" name="Прямоугольник 25"/>
            <p:cNvSpPr/>
            <p:nvPr/>
          </p:nvSpPr>
          <p:spPr>
            <a:xfrm>
              <a:off x="1183907" y="1126156"/>
              <a:ext cx="3609474" cy="464900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27" name="Рисунок 26"/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11602" y="1267638"/>
              <a:ext cx="1881779" cy="1063899"/>
            </a:xfrm>
            <a:prstGeom prst="rect">
              <a:avLst/>
            </a:prstGeom>
            <a:solidFill>
              <a:schemeClr val="bg1"/>
            </a:solidFill>
          </p:spPr>
        </p:pic>
        <p:sp>
          <p:nvSpPr>
            <p:cNvPr id="28" name="TextBox 27"/>
            <p:cNvSpPr txBox="1"/>
            <p:nvPr/>
          </p:nvSpPr>
          <p:spPr>
            <a:xfrm>
              <a:off x="1409700" y="2331537"/>
              <a:ext cx="3268228" cy="3231654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indent="450000" algn="just"/>
              <a:r>
                <a:rPr lang="ru-RU" sz="1200" u="sng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Звукопроизношение. </a:t>
              </a:r>
              <a:r>
                <a:rPr lang="ru-RU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В речи ребенка третьего года жизни должны появиться звуки [с’], [л’], [j], а также, [г], [х], [к], [м], [п], [б], [н], [в], [ф], [д], [т] (и их мягкие пары), все гласные. Однако произношение многих звуков еще далеко от совершенства, что на данном возрастном этапе является характерным для детской речи, так как подвижность мышц языка и губ еще недостаточно развита. Многие трудные звуки ребенок заменяет более легкими для произношения. Так, шипящие звуки ([ш], [ж], [ч], [щ]) малыш нередко заменяет мягкими </a:t>
              </a:r>
              <a:r>
                <a:rPr lang="ru-RU" sz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свистящими. Согласные </a:t>
              </a:r>
              <a:r>
                <a:rPr lang="ru-RU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[р], [р’], [л] отсутствуют или заменяются звуками [л'], [j]: «</a:t>
              </a:r>
              <a:r>
                <a:rPr lang="ru-RU" sz="1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ыба</a:t>
              </a:r>
              <a:r>
                <a:rPr lang="ru-RU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» (рыба), «</a:t>
              </a:r>
              <a:r>
                <a:rPr lang="ru-RU" sz="1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гия</a:t>
              </a:r>
              <a:r>
                <a:rPr lang="ru-RU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» (гиря), «</a:t>
              </a:r>
              <a:r>
                <a:rPr lang="ru-RU" sz="1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ябоко</a:t>
              </a:r>
              <a:r>
                <a:rPr lang="ru-RU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» (яблоко), «</a:t>
              </a:r>
              <a:r>
                <a:rPr lang="ru-RU" sz="1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двель</a:t>
              </a:r>
              <a:r>
                <a:rPr lang="ru-RU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» (дверь), «</a:t>
              </a:r>
              <a:r>
                <a:rPr lang="ru-RU" sz="1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голюби</a:t>
              </a:r>
              <a:r>
                <a:rPr lang="ru-RU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» (голуби), «</a:t>
              </a:r>
              <a:r>
                <a:rPr lang="ru-RU" sz="1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мей</a:t>
              </a:r>
              <a:r>
                <a:rPr lang="ru-RU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» (мел).</a:t>
              </a:r>
              <a:endParaRPr lang="ru-RU" sz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33" name="Группа 32"/>
          <p:cNvGrpSpPr/>
          <p:nvPr/>
        </p:nvGrpSpPr>
        <p:grpSpPr>
          <a:xfrm>
            <a:off x="1183907" y="1126156"/>
            <a:ext cx="3609474" cy="4649002"/>
            <a:chOff x="1183907" y="1126156"/>
            <a:chExt cx="3609474" cy="4649002"/>
          </a:xfrm>
        </p:grpSpPr>
        <p:sp>
          <p:nvSpPr>
            <p:cNvPr id="34" name="Прямоугольник 33"/>
            <p:cNvSpPr/>
            <p:nvPr/>
          </p:nvSpPr>
          <p:spPr>
            <a:xfrm>
              <a:off x="1183907" y="1126156"/>
              <a:ext cx="3609474" cy="464900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35" name="Рисунок 34"/>
            <p:cNvPicPr>
              <a:picLocks noChangeAspect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09700" y="1312063"/>
              <a:ext cx="1881779" cy="1058500"/>
            </a:xfrm>
            <a:prstGeom prst="rect">
              <a:avLst/>
            </a:prstGeom>
            <a:solidFill>
              <a:schemeClr val="bg1"/>
            </a:solidFill>
          </p:spPr>
        </p:pic>
        <p:sp>
          <p:nvSpPr>
            <p:cNvPr id="36" name="TextBox 35"/>
            <p:cNvSpPr txBox="1"/>
            <p:nvPr/>
          </p:nvSpPr>
          <p:spPr>
            <a:xfrm>
              <a:off x="1409700" y="2331537"/>
              <a:ext cx="3203243" cy="3416320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indent="450000" algn="just"/>
              <a:r>
                <a:rPr lang="ru-RU" sz="1200" u="sng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Фразовая речь</a:t>
              </a:r>
              <a:r>
                <a:rPr lang="ru-RU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. Специалисты единодушны в том, что к 2 годам у малыша уже должна сформироваться фразовая речь. Пускай фразы пока не всегда понятны и состоят из двух слов, часто </a:t>
              </a:r>
              <a:r>
                <a:rPr lang="ru-RU" sz="1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лепетных</a:t>
              </a:r>
              <a:r>
                <a:rPr lang="ru-RU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. Например: МАМА, ПИ (мама, я хочу пить). ДЁ УЯТЬ (идем гулять). Главное - появилась  фраза (предложение). А вот предложения трехлетних детей становятся сложными, с союзами «потому что», «или», «чтобы». И, хотя в  их речи еще много неверного употребления окончаний («Смотри, как много </a:t>
              </a:r>
              <a:r>
                <a:rPr lang="ru-RU" sz="1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мячов</a:t>
              </a:r>
              <a:r>
                <a:rPr lang="ru-RU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!»), суффиксов («У меня есть </a:t>
              </a:r>
              <a:r>
                <a:rPr lang="ru-RU" sz="1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куклочка</a:t>
              </a:r>
              <a:r>
                <a:rPr lang="ru-RU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»), согласований («Это мой кукла!»), ударений («Ложка лежит на </a:t>
              </a:r>
              <a:r>
                <a:rPr lang="ru-RU" sz="1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стОле</a:t>
              </a:r>
              <a:r>
                <a:rPr lang="ru-RU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»), постепенно их становится все меньше, они приобретают случайный характер и исчезают приблизительно в 5-6 лет.</a:t>
              </a:r>
              <a:endParaRPr lang="ru-RU" sz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46" name="Группа 45"/>
          <p:cNvGrpSpPr/>
          <p:nvPr/>
        </p:nvGrpSpPr>
        <p:grpSpPr>
          <a:xfrm>
            <a:off x="1183907" y="1126156"/>
            <a:ext cx="3609474" cy="4649002"/>
            <a:chOff x="1183907" y="1126156"/>
            <a:chExt cx="3609474" cy="4649002"/>
          </a:xfrm>
        </p:grpSpPr>
        <p:sp>
          <p:nvSpPr>
            <p:cNvPr id="47" name="Прямоугольник 46"/>
            <p:cNvSpPr/>
            <p:nvPr/>
          </p:nvSpPr>
          <p:spPr>
            <a:xfrm>
              <a:off x="1183907" y="1126156"/>
              <a:ext cx="3609474" cy="464900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8" name="TextBox 47"/>
            <p:cNvSpPr txBox="1"/>
            <p:nvPr/>
          </p:nvSpPr>
          <p:spPr>
            <a:xfrm>
              <a:off x="1354530" y="1267638"/>
              <a:ext cx="3268228" cy="3600986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indent="450000" algn="just"/>
              <a:r>
                <a:rPr lang="ru-RU" sz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В </a:t>
              </a:r>
              <a:r>
                <a:rPr lang="ru-RU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некоторых словах ребенок </a:t>
              </a:r>
              <a:r>
                <a:rPr lang="ru-RU" sz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может опускать </a:t>
              </a:r>
              <a:r>
                <a:rPr lang="ru-RU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или </a:t>
              </a:r>
              <a:r>
                <a:rPr lang="ru-RU" sz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переставлять </a:t>
              </a:r>
              <a:r>
                <a:rPr lang="ru-RU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не только звуки, но и целые слоги, например, он может произнести слово автомобиль как «</a:t>
              </a:r>
              <a:r>
                <a:rPr lang="ru-RU" sz="1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амабиль</a:t>
              </a:r>
              <a:r>
                <a:rPr lang="ru-RU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», магазин как «</a:t>
              </a:r>
              <a:r>
                <a:rPr lang="ru-RU" sz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гамазин</a:t>
              </a:r>
              <a:r>
                <a:rPr lang="ru-RU" sz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» и </a:t>
              </a:r>
              <a:r>
                <a:rPr lang="ru-RU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т.д. Но это относится к словам сложной слоговой структуры, к длинным и новым словам. </a:t>
              </a:r>
              <a:r>
                <a:rPr lang="ru-RU" sz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В этом возрасте это не считается нарушением.</a:t>
              </a:r>
              <a:endParaRPr lang="ru-RU" sz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indent="450000" algn="just"/>
              <a:r>
                <a:rPr lang="ru-RU" sz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К </a:t>
              </a:r>
              <a:r>
                <a:rPr lang="ru-RU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четырем годам активный словарь ребенка почти удваивается и составляет примерно 2000 слов. В его речи кроме существительных и глаголов все чаще встречаются местоимения (мой, твой, наш), наречия (холодно, вкусно), появляются числительные (один, два). Если раньше ребенок употреблял только качественные прилагательные (мягкий, теплый), то теперь использует и притяжательные (дядина шляпа, кошкин хвост). </a:t>
              </a:r>
            </a:p>
          </p:txBody>
        </p:sp>
        <p:pic>
          <p:nvPicPr>
            <p:cNvPr id="49" name="Рисунок 48"/>
            <p:cNvPicPr>
              <a:picLocks noChangeAspect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37240" y="4611921"/>
              <a:ext cx="1599597" cy="1063899"/>
            </a:xfrm>
            <a:prstGeom prst="rect">
              <a:avLst/>
            </a:prstGeom>
            <a:solidFill>
              <a:schemeClr val="bg1"/>
            </a:solidFill>
          </p:spPr>
        </p:pic>
      </p:grpSp>
      <p:grpSp>
        <p:nvGrpSpPr>
          <p:cNvPr id="54" name="Группа 53"/>
          <p:cNvGrpSpPr/>
          <p:nvPr/>
        </p:nvGrpSpPr>
        <p:grpSpPr>
          <a:xfrm>
            <a:off x="1183907" y="1126156"/>
            <a:ext cx="3609474" cy="4649002"/>
            <a:chOff x="1183907" y="1126156"/>
            <a:chExt cx="3609474" cy="4649002"/>
          </a:xfrm>
        </p:grpSpPr>
        <p:sp>
          <p:nvSpPr>
            <p:cNvPr id="55" name="Прямоугольник 54"/>
            <p:cNvSpPr/>
            <p:nvPr/>
          </p:nvSpPr>
          <p:spPr>
            <a:xfrm>
              <a:off x="1183907" y="1126156"/>
              <a:ext cx="3609474" cy="464900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6" name="TextBox 55"/>
            <p:cNvSpPr txBox="1"/>
            <p:nvPr/>
          </p:nvSpPr>
          <p:spPr>
            <a:xfrm>
              <a:off x="1387022" y="1283485"/>
              <a:ext cx="3203243" cy="4339650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indent="450000" algn="just"/>
              <a:r>
                <a:rPr lang="ru-RU" sz="12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Речевое развитие детей 4-5 лет</a:t>
              </a:r>
            </a:p>
            <a:p>
              <a:pPr indent="450000" algn="just"/>
              <a:r>
                <a:rPr lang="ru-RU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На пятом году жизни речь ребенка становится разнообразнее, правильнее, богаче.</a:t>
              </a:r>
            </a:p>
            <a:p>
              <a:pPr indent="450000" algn="just"/>
              <a:r>
                <a:rPr lang="ru-RU" sz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Дети </a:t>
              </a:r>
              <a:r>
                <a:rPr lang="ru-RU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данного возраста овладевают четким и чистым произношением шипящих звуков [ш], [ж], [ч], [щ], многие начинают верно произносить звуки [р], [р’], [л], но еще не всегда умеют употреблять их во всех словах. Так, например, ребенок правильно произнесет звук [р] в слове сарай и в то же время этот же звук в слове крыша может произнести как [л]: </a:t>
              </a:r>
              <a:r>
                <a:rPr lang="ru-RU" sz="1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клыша</a:t>
              </a:r>
              <a:r>
                <a:rPr lang="ru-RU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. В норме пятилетние дети должны научиться четко произносить все звуки в составе слов и предложений.</a:t>
              </a:r>
            </a:p>
            <a:p>
              <a:pPr indent="450000" algn="just"/>
              <a:r>
                <a:rPr lang="ru-RU" sz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Дети </a:t>
              </a:r>
              <a:r>
                <a:rPr lang="ru-RU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улавливают в речи взрослых различные интонационные средства выразительности и подражают им, пересказывая сказку. Они произвольно могут менять высоту, силу голоса с учетом содержания рассказа. В этом возрасте умеют уже говорить шепотом.</a:t>
              </a:r>
            </a:p>
          </p:txBody>
        </p:sp>
      </p:grpSp>
      <p:grpSp>
        <p:nvGrpSpPr>
          <p:cNvPr id="61" name="Группа 60"/>
          <p:cNvGrpSpPr/>
          <p:nvPr/>
        </p:nvGrpSpPr>
        <p:grpSpPr>
          <a:xfrm>
            <a:off x="1183907" y="1126156"/>
            <a:ext cx="3609474" cy="4649002"/>
            <a:chOff x="1183907" y="1126156"/>
            <a:chExt cx="3609474" cy="4649002"/>
          </a:xfrm>
        </p:grpSpPr>
        <p:sp>
          <p:nvSpPr>
            <p:cNvPr id="62" name="Прямоугольник 61"/>
            <p:cNvSpPr/>
            <p:nvPr/>
          </p:nvSpPr>
          <p:spPr>
            <a:xfrm>
              <a:off x="1183907" y="1126156"/>
              <a:ext cx="3609474" cy="464900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3" name="TextBox 62"/>
            <p:cNvSpPr txBox="1"/>
            <p:nvPr/>
          </p:nvSpPr>
          <p:spPr>
            <a:xfrm>
              <a:off x="1354530" y="1267638"/>
              <a:ext cx="3268228" cy="4154984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indent="450000" algn="just"/>
              <a:r>
                <a:rPr lang="ru-RU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Грамматический строй речи еще формируется, поэтому допустимы неверные употребления окончаний, суффиксов, приставок, согласований слов в предложении («Купи синюю шарик!», «Этот собачонок сидел под стулом», «Я </a:t>
              </a:r>
              <a:r>
                <a:rPr lang="ru-RU" sz="1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рисоваю</a:t>
              </a:r>
              <a:r>
                <a:rPr lang="ru-RU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»). Произвольное обращение с ударением — тоже вариант нормы: «холодная вода», «болит рука».</a:t>
              </a:r>
            </a:p>
            <a:p>
              <a:pPr indent="450000" algn="just"/>
              <a:r>
                <a:rPr lang="ru-RU" sz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Дети </a:t>
              </a:r>
              <a:r>
                <a:rPr lang="ru-RU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начинают овладевать монологической речью. Ребенок среднего дошкольного возраста должен уметь связно </a:t>
              </a:r>
              <a:r>
                <a:rPr lang="ru-RU" sz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рассказать </a:t>
              </a:r>
              <a:r>
                <a:rPr lang="ru-RU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о событиях из собственной жизни, описать животных или </a:t>
              </a:r>
              <a:r>
                <a:rPr lang="ru-RU" sz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заменяющие </a:t>
              </a:r>
              <a:r>
                <a:rPr lang="ru-RU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их игрушки, рассказать об изображенном событии на </a:t>
              </a:r>
              <a:r>
                <a:rPr lang="ru-RU" sz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картинке </a:t>
              </a:r>
              <a:r>
                <a:rPr lang="ru-RU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или на серии картинок. Он в состоянии пересказать знакомый текст. </a:t>
              </a:r>
              <a:endPara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r>
                <a:rPr lang="ru-RU" sz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Свои </a:t>
              </a:r>
              <a:r>
                <a:rPr lang="ru-RU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ответы ребенок пятого года жизни строит из 2—3 и </a:t>
              </a:r>
              <a:r>
                <a:rPr lang="ru-RU" sz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более</a:t>
              </a:r>
            </a:p>
            <a:p>
              <a:r>
                <a:rPr lang="ru-RU" sz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фраз </a:t>
              </a:r>
              <a:r>
                <a:rPr lang="ru-RU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все чаще его речь </a:t>
              </a:r>
              <a:endPara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r>
                <a:rPr lang="ru-RU" sz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включает </a:t>
              </a:r>
              <a:r>
                <a:rPr lang="ru-RU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сложносочиненные </a:t>
              </a:r>
              <a:endPara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r>
                <a:rPr lang="ru-RU" sz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и </a:t>
              </a:r>
              <a:r>
                <a:rPr lang="ru-RU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сложноподчиненные </a:t>
              </a:r>
              <a:r>
                <a:rPr lang="ru-RU" sz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. </a:t>
              </a:r>
              <a:endParaRPr lang="ru-RU" sz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pic>
          <p:nvPicPr>
            <p:cNvPr id="64" name="Рисунок 63"/>
            <p:cNvPicPr>
              <a:picLocks noChangeAspect="1"/>
            </p:cNvPicPr>
            <p:nvPr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558859" y="4641341"/>
              <a:ext cx="1063899" cy="1063899"/>
            </a:xfrm>
            <a:prstGeom prst="rect">
              <a:avLst/>
            </a:prstGeom>
            <a:solidFill>
              <a:schemeClr val="bg1"/>
            </a:solidFill>
          </p:spPr>
        </p:pic>
      </p:grpSp>
      <p:grpSp>
        <p:nvGrpSpPr>
          <p:cNvPr id="69" name="Группа 68"/>
          <p:cNvGrpSpPr/>
          <p:nvPr/>
        </p:nvGrpSpPr>
        <p:grpSpPr>
          <a:xfrm>
            <a:off x="1183907" y="1126156"/>
            <a:ext cx="3609474" cy="4649002"/>
            <a:chOff x="1183907" y="1126156"/>
            <a:chExt cx="3609474" cy="4649002"/>
          </a:xfrm>
        </p:grpSpPr>
        <p:sp>
          <p:nvSpPr>
            <p:cNvPr id="70" name="Прямоугольник 69"/>
            <p:cNvSpPr/>
            <p:nvPr/>
          </p:nvSpPr>
          <p:spPr>
            <a:xfrm>
              <a:off x="1183907" y="1126156"/>
              <a:ext cx="3609474" cy="464900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1" name="TextBox 70"/>
            <p:cNvSpPr txBox="1"/>
            <p:nvPr/>
          </p:nvSpPr>
          <p:spPr>
            <a:xfrm>
              <a:off x="1354530" y="1267638"/>
              <a:ext cx="3268228" cy="4339650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indent="450000" algn="just"/>
              <a:r>
                <a:rPr lang="ru-RU" sz="12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Внимание родителям! </a:t>
              </a:r>
              <a:r>
                <a:rPr lang="ru-RU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Срочно обращайтесь к специалистам-логопедам, чтобы они установили причину неправильного звукопроизношения и составили программу исправления нарушенных звуков. </a:t>
              </a:r>
            </a:p>
            <a:p>
              <a:pPr indent="450000" algn="just"/>
              <a:r>
                <a:rPr lang="ru-RU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Интонация, высота, сила голоса. Большинство детей может произвольно менять силу и высоту голоса в зависимости от целей высказывания (вопрос, восклицание). К пяти годам нужно нормализовать темп речи. Нежелателен как убыстренный темп речи, приводящий к неотчетливому, неряшливому проговариванию со смазанной артикуляцией, так и замедленный, создающий трудности в общении.</a:t>
              </a:r>
            </a:p>
            <a:p>
              <a:pPr indent="450000" algn="just"/>
              <a:r>
                <a:rPr lang="ru-RU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Формирование навыков звукового анализа. При соответствующем обучении ребенок овладевает не только определением позиции звука в слове (начало, середина, конец слова), но и устанавливает точное место звука в слове, называя звуки по порядку их следования в слове. Это является необходимой предпосылкой обучения грамоте</a:t>
              </a:r>
              <a:r>
                <a:rPr lang="ru-RU" sz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.</a:t>
              </a:r>
              <a:endParaRPr lang="ru-RU" sz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76" name="Группа 75"/>
          <p:cNvGrpSpPr/>
          <p:nvPr/>
        </p:nvGrpSpPr>
        <p:grpSpPr>
          <a:xfrm>
            <a:off x="1183907" y="1126156"/>
            <a:ext cx="3609474" cy="4649002"/>
            <a:chOff x="1183907" y="1126156"/>
            <a:chExt cx="3609474" cy="4649002"/>
          </a:xfrm>
        </p:grpSpPr>
        <p:sp>
          <p:nvSpPr>
            <p:cNvPr id="77" name="Прямоугольник 76"/>
            <p:cNvSpPr/>
            <p:nvPr/>
          </p:nvSpPr>
          <p:spPr>
            <a:xfrm>
              <a:off x="1183907" y="1126156"/>
              <a:ext cx="3609474" cy="464900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8" name="TextBox 77"/>
            <p:cNvSpPr txBox="1"/>
            <p:nvPr/>
          </p:nvSpPr>
          <p:spPr>
            <a:xfrm>
              <a:off x="1354530" y="1496291"/>
              <a:ext cx="3268228" cy="3600986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indent="450000" algn="just"/>
              <a:r>
                <a:rPr lang="ru-RU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Грамматический строй речи. Дети усваивают не только типичные формы словоизменений и словообразований, но и исключения из правил, морфемы также становятся по своим местам, случаев словотворчества становится все меньше. Тем не менее могут оставаться ошибки в употреблении форм с чередованиями звуков (хочу - </a:t>
              </a:r>
              <a:r>
                <a:rPr lang="ru-RU" sz="1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хочут</a:t>
              </a:r>
              <a:r>
                <a:rPr lang="ru-RU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), в употреблении форм множественного числа существительных в именительном и родительном падежах (дерево — дерева, </a:t>
              </a:r>
              <a:r>
                <a:rPr lang="ru-RU" sz="1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каранда¬ши</a:t>
              </a:r>
              <a:r>
                <a:rPr lang="ru-RU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— нет </a:t>
              </a:r>
              <a:r>
                <a:rPr lang="ru-RU" sz="1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карандашов</a:t>
              </a:r>
              <a:r>
                <a:rPr lang="ru-RU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) и так далее. </a:t>
              </a:r>
            </a:p>
            <a:p>
              <a:pPr indent="450000" algn="just"/>
              <a:r>
                <a:rPr lang="ru-RU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Связная речь. Ребенок имеет достаточно развитую активную речь, пользуется в ходе общения развернутыми фразами, точно и понятно отвечает на вопросы, способен рассказать о событиях, свидетелем которых он был. </a:t>
              </a:r>
            </a:p>
          </p:txBody>
        </p:sp>
      </p:grpSp>
      <p:grpSp>
        <p:nvGrpSpPr>
          <p:cNvPr id="83" name="Группа 82"/>
          <p:cNvGrpSpPr/>
          <p:nvPr/>
        </p:nvGrpSpPr>
        <p:grpSpPr>
          <a:xfrm>
            <a:off x="1183907" y="1126156"/>
            <a:ext cx="3609474" cy="4649002"/>
            <a:chOff x="1183907" y="1126156"/>
            <a:chExt cx="3609474" cy="4649002"/>
          </a:xfrm>
        </p:grpSpPr>
        <p:sp>
          <p:nvSpPr>
            <p:cNvPr id="84" name="Прямоугольник 83"/>
            <p:cNvSpPr/>
            <p:nvPr/>
          </p:nvSpPr>
          <p:spPr>
            <a:xfrm>
              <a:off x="1183907" y="1126156"/>
              <a:ext cx="3609474" cy="464900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5" name="TextBox 84"/>
            <p:cNvSpPr txBox="1"/>
            <p:nvPr/>
          </p:nvSpPr>
          <p:spPr>
            <a:xfrm>
              <a:off x="1354530" y="1294410"/>
              <a:ext cx="3268228" cy="4154984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just"/>
              <a:r>
                <a:rPr lang="ru-RU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Шестилетние дети четко различают на слух все звуки родного языка, в том числе и близкие по своим </a:t>
              </a:r>
              <a:r>
                <a:rPr lang="ru-RU" sz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акустическим характеристикам</a:t>
              </a:r>
              <a:r>
                <a:rPr lang="ru-RU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: глухие и звонкие, твердые и мягкие. Неумение различать пары звуков по глухости-звонкости свидетельствует чаще всего о недостатках физического слуха. По мнению выдающегося русского педагога К.Д. Ушинского, «хороший, ясный выговор слова такой, чтобы каждый из звуков, составляющих слово, был слышен, и чуткое ухо в различении этих звуков - вот главные основания правописания</a:t>
              </a:r>
              <a:r>
                <a:rPr lang="ru-RU" sz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».</a:t>
              </a:r>
            </a:p>
            <a:p>
              <a:pPr indent="450000" algn="just"/>
              <a:r>
                <a:rPr lang="ru-RU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Словарь дошкольников шести-семи лет достаточно велик и уже не поддается точному учету, тем более существует большой разрыв в количественном отношении у детей с разным речевым развитием: есть дети, обладающие богатейшим словарным запасом, очень осведомленные в разных областях знаний, и дети, чей словарь очень беден и ограничивается бытовой тематикой</a:t>
              </a:r>
              <a:r>
                <a:rPr lang="ru-RU" sz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.</a:t>
              </a:r>
              <a:endParaRPr lang="ru-RU" sz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indent="450000" algn="just"/>
              <a:endParaRPr lang="ru-RU" sz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90" name="Группа 89"/>
          <p:cNvGrpSpPr/>
          <p:nvPr/>
        </p:nvGrpSpPr>
        <p:grpSpPr>
          <a:xfrm>
            <a:off x="1183907" y="1126156"/>
            <a:ext cx="3609474" cy="4649002"/>
            <a:chOff x="1183907" y="1126156"/>
            <a:chExt cx="3609474" cy="4649002"/>
          </a:xfrm>
        </p:grpSpPr>
        <p:sp>
          <p:nvSpPr>
            <p:cNvPr id="91" name="Прямоугольник 90"/>
            <p:cNvSpPr/>
            <p:nvPr/>
          </p:nvSpPr>
          <p:spPr>
            <a:xfrm>
              <a:off x="1183907" y="1126156"/>
              <a:ext cx="3609474" cy="464900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2" name="TextBox 91"/>
            <p:cNvSpPr txBox="1"/>
            <p:nvPr/>
          </p:nvSpPr>
          <p:spPr>
            <a:xfrm>
              <a:off x="1354530" y="1294410"/>
              <a:ext cx="3268228" cy="193899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indent="450000" algn="just"/>
              <a:r>
                <a:rPr lang="ru-RU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Связная речь. На вопросы отвечает развернутыми фразами, пользуется сложноподчиненными и сложносочиненными предложениями. Он может самостоятельно составить рассказ по картинке, пересказать знакомую сказку или рассказ, поделиться впечатлениями о просмотренном мультфильме, книге. Ребенок может фантазировать, сочинять сказки. </a:t>
              </a:r>
            </a:p>
            <a:p>
              <a:pPr indent="450000" algn="just"/>
              <a:endParaRPr lang="ru-RU" sz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94" name="Группа 93"/>
          <p:cNvGrpSpPr/>
          <p:nvPr/>
        </p:nvGrpSpPr>
        <p:grpSpPr>
          <a:xfrm>
            <a:off x="1183907" y="1126156"/>
            <a:ext cx="3609474" cy="4649002"/>
            <a:chOff x="1183907" y="1126156"/>
            <a:chExt cx="3609474" cy="4649002"/>
          </a:xfrm>
        </p:grpSpPr>
        <p:sp>
          <p:nvSpPr>
            <p:cNvPr id="95" name="Прямоугольник 94"/>
            <p:cNvSpPr/>
            <p:nvPr/>
          </p:nvSpPr>
          <p:spPr>
            <a:xfrm>
              <a:off x="1183907" y="1126156"/>
              <a:ext cx="3609474" cy="4649002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  <a:ln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6" name="TextBox 95"/>
            <p:cNvSpPr txBox="1"/>
            <p:nvPr/>
          </p:nvSpPr>
          <p:spPr>
            <a:xfrm>
              <a:off x="1379538" y="2434442"/>
              <a:ext cx="3218212" cy="14773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dirty="0" smtClean="0"/>
                <a:t>Информацию подготовила:</a:t>
              </a:r>
            </a:p>
            <a:p>
              <a:pPr algn="ctr"/>
              <a:endParaRPr lang="ru-RU" dirty="0" smtClean="0"/>
            </a:p>
            <a:p>
              <a:pPr algn="ctr"/>
              <a:r>
                <a:rPr lang="ru-RU" dirty="0" smtClean="0"/>
                <a:t>Лескина Мария Сергеевна</a:t>
              </a:r>
            </a:p>
            <a:p>
              <a:pPr algn="ctr"/>
              <a:r>
                <a:rPr lang="ru-RU" dirty="0" smtClean="0"/>
                <a:t>Учитель-логопед</a:t>
              </a:r>
            </a:p>
            <a:p>
              <a:pPr algn="ctr"/>
              <a:endParaRPr lang="ru-RU" dirty="0"/>
            </a:p>
          </p:txBody>
        </p:sp>
      </p:grpSp>
    </p:spTree>
    <p:extLst>
      <p:ext uri="{BB962C8B-B14F-4D97-AF65-F5344CB8AC3E}">
        <p14:creationId xmlns:p14="http://schemas.microsoft.com/office/powerpoint/2010/main" val="29918537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7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7" presetClass="exit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7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8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7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4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00"/>
                            </p:stCondLst>
                            <p:childTnLst>
                              <p:par>
                                <p:cTn id="60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66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7" fill="hold">
                      <p:stCondLst>
                        <p:cond delay="0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7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0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500"/>
                            </p:stCondLst>
                            <p:childTnLst>
                              <p:par>
                                <p:cTn id="76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82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3" fill="hold">
                      <p:stCondLst>
                        <p:cond delay="0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7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6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500"/>
                            </p:stCondLst>
                            <p:childTnLst>
                              <p:par>
                                <p:cTn id="92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98" restart="whenNotActive" fill="hold" evtFilter="cancelBubble" nodeType="interactiveSeq">
                <p:stCondLst>
                  <p:cond evt="onClick" delay="0">
                    <p:tgtEl>
                      <p:spTgt spid="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9" fill="hold">
                      <p:stCondLst>
                        <p:cond delay="0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7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2" dur="5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5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500"/>
                            </p:stCondLst>
                            <p:childTnLst>
                              <p:par>
                                <p:cTn id="108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"/>
                  </p:tgtEl>
                </p:cond>
              </p:nextCondLst>
            </p:seq>
            <p:seq concurrent="1" nextAc="seek">
              <p:cTn id="114" restart="whenNotActive" fill="hold" evtFilter="cancelBubble" nodeType="interactiveSeq">
                <p:stCondLst>
                  <p:cond evt="onClick" delay="0">
                    <p:tgtEl>
                      <p:spTgt spid="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5" fill="hold">
                      <p:stCondLst>
                        <p:cond delay="0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17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8" dur="5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5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5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5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3" fill="hold">
                            <p:stCondLst>
                              <p:cond delay="500"/>
                            </p:stCondLst>
                            <p:childTnLst>
                              <p:par>
                                <p:cTn id="124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6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6"/>
                  </p:tgtEl>
                </p:cond>
              </p:nextCondLst>
            </p:seq>
            <p:seq concurrent="1" nextAc="seek">
              <p:cTn id="130" restart="whenNotActive" fill="hold" evtFilter="cancelBubble" nodeType="interactiveSeq">
                <p:stCondLst>
                  <p:cond evt="onClick" delay="0">
                    <p:tgtEl>
                      <p:spTgt spid="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1" fill="hold">
                      <p:stCondLst>
                        <p:cond delay="0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17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4" dur="500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500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500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500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9" fill="hold">
                            <p:stCondLst>
                              <p:cond delay="500"/>
                            </p:stCondLst>
                            <p:childTnLst>
                              <p:par>
                                <p:cTn id="140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2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0"/>
                  </p:tgtEl>
                </p:cond>
              </p:nextCondLst>
            </p:seq>
            <p:seq concurrent="1" nextAc="seek">
              <p:cTn id="146" restart="whenNotActive" fill="hold" evtFilter="cancelBubble" nodeType="interactiveSeq">
                <p:stCondLst>
                  <p:cond evt="onClick" delay="0">
                    <p:tgtEl>
                      <p:spTgt spid="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7" fill="hold">
                      <p:stCondLst>
                        <p:cond delay="0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17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0" dur="500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500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2" dur="500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" dur="500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5" fill="hold">
                            <p:stCondLst>
                              <p:cond delay="500"/>
                            </p:stCondLst>
                            <p:childTnLst>
                              <p:par>
                                <p:cTn id="156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8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9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0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1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4"/>
                  </p:tgtEl>
                </p:cond>
              </p:nextCondLst>
            </p:seq>
            <p:seq concurrent="1" nextAc="seek">
              <p:cTn id="162" restart="whenNotActive" fill="hold" evtFilter="cancelBubble" nodeType="interactiveSeq">
                <p:stCondLst>
                  <p:cond evt="onClick" delay="0">
                    <p:tgtEl>
                      <p:spTgt spid="5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3" fill="hold">
                      <p:stCondLst>
                        <p:cond delay="0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17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6" dur="500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7" dur="500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8" dur="500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9" dur="500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1" fill="hold">
                            <p:stCondLst>
                              <p:cond delay="500"/>
                            </p:stCondLst>
                            <p:childTnLst>
                              <p:par>
                                <p:cTn id="172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4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5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6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7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7"/>
                  </p:tgtEl>
                </p:cond>
              </p:nextCondLst>
            </p:seq>
            <p:seq concurrent="1" nextAc="seek">
              <p:cTn id="178" restart="whenNotActive" fill="hold" evtFilter="cancelBubble" nodeType="interactiveSeq">
                <p:stCondLst>
                  <p:cond evt="onClick" delay="0">
                    <p:tgtEl>
                      <p:spTgt spid="6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9" fill="hold">
                      <p:stCondLst>
                        <p:cond delay="0"/>
                      </p:stCondLst>
                      <p:childTnLst>
                        <p:par>
                          <p:cTn id="180" fill="hold">
                            <p:stCondLst>
                              <p:cond delay="0"/>
                            </p:stCondLst>
                            <p:childTnLst>
                              <p:par>
                                <p:cTn id="181" presetID="17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2" dur="500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3" dur="500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4" dur="500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5" dur="500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7" fill="hold">
                            <p:stCondLst>
                              <p:cond delay="500"/>
                            </p:stCondLst>
                            <p:childTnLst>
                              <p:par>
                                <p:cTn id="188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0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1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2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3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1"/>
                  </p:tgtEl>
                </p:cond>
              </p:nextCondLst>
            </p:seq>
            <p:seq concurrent="1" nextAc="seek">
              <p:cTn id="194" restart="whenNotActive" fill="hold" evtFilter="cancelBubble" nodeType="interactiveSeq">
                <p:stCondLst>
                  <p:cond evt="onClick" delay="0">
                    <p:tgtEl>
                      <p:spTgt spid="6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5" fill="hold">
                      <p:stCondLst>
                        <p:cond delay="0"/>
                      </p:stCondLst>
                      <p:childTnLst>
                        <p:par>
                          <p:cTn id="196" fill="hold">
                            <p:stCondLst>
                              <p:cond delay="0"/>
                            </p:stCondLst>
                            <p:childTnLst>
                              <p:par>
                                <p:cTn id="197" presetID="17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98" dur="500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9" dur="500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0" dur="500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1" dur="500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3" fill="hold">
                            <p:stCondLst>
                              <p:cond delay="500"/>
                            </p:stCondLst>
                            <p:childTnLst>
                              <p:par>
                                <p:cTn id="204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6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7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8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9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5"/>
                  </p:tgtEl>
                </p:cond>
              </p:nextCondLst>
            </p:seq>
            <p:seq concurrent="1" nextAc="seek">
              <p:cTn id="210" restart="whenNotActive" fill="hold" evtFilter="cancelBubble" nodeType="interactiveSeq">
                <p:stCondLst>
                  <p:cond evt="onClick" delay="0">
                    <p:tgtEl>
                      <p:spTgt spid="6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1" fill="hold">
                      <p:stCondLst>
                        <p:cond delay="0"/>
                      </p:stCondLst>
                      <p:childTnLst>
                        <p:par>
                          <p:cTn id="212" fill="hold">
                            <p:stCondLst>
                              <p:cond delay="0"/>
                            </p:stCondLst>
                            <p:childTnLst>
                              <p:par>
                                <p:cTn id="213" presetID="17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14" dur="500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5" dur="500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6" dur="500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7" dur="500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9" fill="hold">
                            <p:stCondLst>
                              <p:cond delay="500"/>
                            </p:stCondLst>
                            <p:childTnLst>
                              <p:par>
                                <p:cTn id="220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2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3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4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5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9"/>
                  </p:tgtEl>
                </p:cond>
              </p:nextCondLst>
            </p:seq>
            <p:seq concurrent="1" nextAc="seek">
              <p:cTn id="226" restart="whenNotActive" fill="hold" evtFilter="cancelBubble" nodeType="interactiveSeq">
                <p:stCondLst>
                  <p:cond evt="onClick" delay="0">
                    <p:tgtEl>
                      <p:spTgt spid="7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7" fill="hold">
                      <p:stCondLst>
                        <p:cond delay="0"/>
                      </p:stCondLst>
                      <p:childTnLst>
                        <p:par>
                          <p:cTn id="228" fill="hold">
                            <p:stCondLst>
                              <p:cond delay="0"/>
                            </p:stCondLst>
                            <p:childTnLst>
                              <p:par>
                                <p:cTn id="229" presetID="17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30" dur="500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1" dur="500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2" dur="500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3" dur="500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5" fill="hold">
                            <p:stCondLst>
                              <p:cond delay="500"/>
                            </p:stCondLst>
                            <p:childTnLst>
                              <p:par>
                                <p:cTn id="236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8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9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0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1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2"/>
                  </p:tgtEl>
                </p:cond>
              </p:nextCondLst>
            </p:seq>
            <p:seq concurrent="1" nextAc="seek">
              <p:cTn id="242" restart="whenNotActive" fill="hold" evtFilter="cancelBubble" nodeType="interactiveSeq">
                <p:stCondLst>
                  <p:cond evt="onClick" delay="0">
                    <p:tgtEl>
                      <p:spTgt spid="7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3" fill="hold">
                      <p:stCondLst>
                        <p:cond delay="0"/>
                      </p:stCondLst>
                      <p:childTnLst>
                        <p:par>
                          <p:cTn id="244" fill="hold">
                            <p:stCondLst>
                              <p:cond delay="0"/>
                            </p:stCondLst>
                            <p:childTnLst>
                              <p:par>
                                <p:cTn id="245" presetID="17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46" dur="500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7" dur="500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8" dur="500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9" dur="500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1" fill="hold">
                            <p:stCondLst>
                              <p:cond delay="500"/>
                            </p:stCondLst>
                            <p:childTnLst>
                              <p:par>
                                <p:cTn id="252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4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5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6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7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6"/>
                  </p:tgtEl>
                </p:cond>
              </p:nextCondLst>
            </p:seq>
            <p:seq concurrent="1" nextAc="seek">
              <p:cTn id="258" restart="whenNotActive" fill="hold" evtFilter="cancelBubble" nodeType="interactiveSeq">
                <p:stCondLst>
                  <p:cond evt="onClick" delay="0">
                    <p:tgtEl>
                      <p:spTgt spid="7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9" fill="hold">
                      <p:stCondLst>
                        <p:cond delay="0"/>
                      </p:stCondLst>
                      <p:childTnLst>
                        <p:par>
                          <p:cTn id="260" fill="hold">
                            <p:stCondLst>
                              <p:cond delay="0"/>
                            </p:stCondLst>
                            <p:childTnLst>
                              <p:par>
                                <p:cTn id="261" presetID="17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62" dur="500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3" dur="500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4" dur="500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5" dur="500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7" fill="hold">
                            <p:stCondLst>
                              <p:cond delay="500"/>
                            </p:stCondLst>
                            <p:childTnLst>
                              <p:par>
                                <p:cTn id="268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0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1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2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3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9"/>
                  </p:tgtEl>
                </p:cond>
              </p:nextCondLst>
            </p:seq>
            <p:seq concurrent="1" nextAc="seek">
              <p:cTn id="274" restart="whenNotActive" fill="hold" evtFilter="cancelBubble" nodeType="interactiveSeq">
                <p:stCondLst>
                  <p:cond evt="onClick" delay="0">
                    <p:tgtEl>
                      <p:spTgt spid="8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5" fill="hold">
                      <p:stCondLst>
                        <p:cond delay="0"/>
                      </p:stCondLst>
                      <p:childTnLst>
                        <p:par>
                          <p:cTn id="276" fill="hold">
                            <p:stCondLst>
                              <p:cond delay="0"/>
                            </p:stCondLst>
                            <p:childTnLst>
                              <p:par>
                                <p:cTn id="277" presetID="17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78" dur="500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9" dur="500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0" dur="500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1" dur="500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3" fill="hold">
                            <p:stCondLst>
                              <p:cond delay="500"/>
                            </p:stCondLst>
                            <p:childTnLst>
                              <p:par>
                                <p:cTn id="284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6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7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8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9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3"/>
                  </p:tgtEl>
                </p:cond>
              </p:nextCondLst>
            </p:seq>
            <p:seq concurrent="1" nextAc="seek">
              <p:cTn id="290" restart="whenNotActive" fill="hold" evtFilter="cancelBubble" nodeType="interactiveSeq">
                <p:stCondLst>
                  <p:cond evt="onClick" delay="0">
                    <p:tgtEl>
                      <p:spTgt spid="8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1" fill="hold">
                      <p:stCondLst>
                        <p:cond delay="0"/>
                      </p:stCondLst>
                      <p:childTnLst>
                        <p:par>
                          <p:cTn id="292" fill="hold">
                            <p:stCondLst>
                              <p:cond delay="0"/>
                            </p:stCondLst>
                            <p:childTnLst>
                              <p:par>
                                <p:cTn id="293" presetID="17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94" dur="500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5" dur="500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6" dur="500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7" dur="500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9" fill="hold">
                            <p:stCondLst>
                              <p:cond delay="500"/>
                            </p:stCondLst>
                            <p:childTnLst>
                              <p:par>
                                <p:cTn id="300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2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3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4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5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6"/>
                  </p:tgtEl>
                </p:cond>
              </p:nextCondLst>
            </p:seq>
            <p:seq concurrent="1" nextAc="seek">
              <p:cTn id="306" restart="whenNotActive" fill="hold" evtFilter="cancelBubble" nodeType="interactiveSeq">
                <p:stCondLst>
                  <p:cond evt="onClick" delay="0">
                    <p:tgtEl>
                      <p:spTgt spid="9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7" fill="hold">
                      <p:stCondLst>
                        <p:cond delay="0"/>
                      </p:stCondLst>
                      <p:childTnLst>
                        <p:par>
                          <p:cTn id="308" fill="hold">
                            <p:stCondLst>
                              <p:cond delay="0"/>
                            </p:stCondLst>
                            <p:childTnLst>
                              <p:par>
                                <p:cTn id="309" presetID="17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10" dur="500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1" dur="500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2" dur="500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3" dur="500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5" fill="hold">
                            <p:stCondLst>
                              <p:cond delay="500"/>
                            </p:stCondLst>
                            <p:childTnLst>
                              <p:par>
                                <p:cTn id="316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8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9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0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1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0"/>
                  </p:tgtEl>
                </p:cond>
              </p:nextCondLst>
            </p:seq>
            <p:seq concurrent="1" nextAc="seek">
              <p:cTn id="322" restart="whenNotActive" fill="hold" evtFilter="cancelBubble" nodeType="interactiveSeq">
                <p:stCondLst>
                  <p:cond evt="onClick" delay="0">
                    <p:tgtEl>
                      <p:spTgt spid="9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3" fill="hold">
                      <p:stCondLst>
                        <p:cond delay="0"/>
                      </p:stCondLst>
                      <p:childTnLst>
                        <p:par>
                          <p:cTn id="324" fill="hold">
                            <p:stCondLst>
                              <p:cond delay="0"/>
                            </p:stCondLst>
                            <p:childTnLst>
                              <p:par>
                                <p:cTn id="325" presetID="17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26" dur="500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7" dur="500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8" dur="500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9" dur="500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1" fill="hold">
                            <p:stCondLst>
                              <p:cond delay="500"/>
                            </p:stCondLst>
                            <p:childTnLst>
                              <p:par>
                                <p:cTn id="332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4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5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6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7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3"/>
                  </p:tgtEl>
                </p:cond>
              </p:nextCondLst>
            </p:seq>
            <p:seq concurrent="1" nextAc="seek">
              <p:cTn id="338" restart="whenNotActive" fill="hold" evtFilter="cancelBubble" nodeType="interactiveSeq">
                <p:stCondLst>
                  <p:cond evt="onClick" delay="0">
                    <p:tgtEl>
                      <p:spTgt spid="9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9" fill="hold">
                      <p:stCondLst>
                        <p:cond delay="0"/>
                      </p:stCondLst>
                      <p:childTnLst>
                        <p:par>
                          <p:cTn id="340" fill="hold">
                            <p:stCondLst>
                              <p:cond delay="0"/>
                            </p:stCondLst>
                            <p:childTnLst>
                              <p:par>
                                <p:cTn id="341" presetID="17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42" dur="500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3" dur="500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4" dur="500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5" dur="500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7" fill="hold">
                            <p:stCondLst>
                              <p:cond delay="500"/>
                            </p:stCondLst>
                            <p:childTnLst>
                              <p:par>
                                <p:cTn id="348" presetID="17" presetClass="entr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0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1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2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3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4"/>
                  </p:tgtEl>
                </p:cond>
              </p:nextCondLst>
            </p:seq>
          </p:childTnLst>
        </p:cTn>
      </p:par>
    </p:tnLst>
    <p:bldLst>
      <p:bldP spid="93" grpId="0" animBg="1"/>
      <p:bldP spid="93" grpId="1" animBg="1"/>
      <p:bldP spid="5" grpId="0" animBg="1"/>
      <p:bldP spid="5" grpId="1" animBg="1"/>
    </p:bld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92</TotalTime>
  <Words>1893</Words>
  <Application>Microsoft Office PowerPoint</Application>
  <PresentationFormat>Экран (4:3)</PresentationFormat>
  <Paragraphs>50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Георгий Аствацатуров</dc:creator>
  <cp:lastModifiedBy>Home</cp:lastModifiedBy>
  <cp:revision>10</cp:revision>
  <dcterms:created xsi:type="dcterms:W3CDTF">2020-02-11T02:21:03Z</dcterms:created>
  <dcterms:modified xsi:type="dcterms:W3CDTF">2020-08-11T13:12:20Z</dcterms:modified>
</cp:coreProperties>
</file>