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71" r:id="rId13"/>
    <p:sldId id="266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98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C32214-1367-435D-B1A3-A1B95E946A6C}" type="datetimeFigureOut">
              <a:rPr lang="ru-RU" smtClean="0"/>
              <a:t>17.05.2014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BC73AB-039A-4E06-A717-6F7235C03B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318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К НОД по</a:t>
            </a:r>
            <a:r>
              <a:rPr lang="ru-RU" baseline="0" dirty="0" smtClean="0"/>
              <a:t> лепке (подготовительная группа).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C73AB-039A-4E06-A717-6F7235C03BC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930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17.05.2014</a:t>
            </a:fld>
            <a:endParaRPr lang="ru-RU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17.05.2014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17.05.2014</a:t>
            </a:fld>
            <a:endParaRPr lang="ru-RU" dirty="0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17.05.2014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17.05.2014</a:t>
            </a:fld>
            <a:endParaRPr lang="ru-RU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17.05.2014</a:t>
            </a:fld>
            <a:endParaRPr lang="ru-RU" dirty="0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17.05.2014</a:t>
            </a:fld>
            <a:endParaRPr lang="ru-RU" dirty="0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17.05.2014</a:t>
            </a:fld>
            <a:endParaRPr lang="ru-RU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10" Type="http://schemas.openxmlformats.org/officeDocument/2006/relationships/image" Target="../media/image28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jp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dirty="0" smtClean="0"/>
              <a:t>«</a:t>
            </a:r>
            <a:r>
              <a:rPr lang="ru-RU" i="1" cap="none" dirty="0" smtClean="0"/>
              <a:t>Топают по острову слоны и носороги»</a:t>
            </a:r>
            <a:endParaRPr lang="ru-RU" i="1" cap="none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1630506"/>
            <a:ext cx="8246811" cy="47481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54099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Схема лепки слона (1)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504" y="1556792"/>
            <a:ext cx="2987824" cy="956485"/>
          </a:xfrm>
          <a:prstGeom prst="rect">
            <a:avLst/>
          </a:prstGeom>
          <a:ln w="38100" cap="sq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5888" y="3645024"/>
            <a:ext cx="3240000" cy="1501363"/>
          </a:xfrm>
          <a:prstGeom prst="rect">
            <a:avLst/>
          </a:prstGeom>
          <a:ln w="38100" cap="sq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47864" y="1485345"/>
            <a:ext cx="2682581" cy="1027932"/>
          </a:xfrm>
          <a:prstGeom prst="rect">
            <a:avLst/>
          </a:prstGeom>
          <a:ln w="38100" cap="sq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1858" y="1458862"/>
            <a:ext cx="2360621" cy="1187129"/>
          </a:xfrm>
          <a:prstGeom prst="rect">
            <a:avLst/>
          </a:prstGeom>
          <a:ln w="38100" cap="sq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315888" y="2802311"/>
            <a:ext cx="2556239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chemeClr val="accent6">
                    <a:lumMod val="50000"/>
                  </a:schemeClr>
                </a:solidFill>
              </a:rPr>
              <a:t>Раскатать валик</a:t>
            </a:r>
            <a:endParaRPr lang="ru-RU" sz="20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47863" y="2874319"/>
            <a:ext cx="2682581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chemeClr val="accent6">
                    <a:lumMod val="50000"/>
                  </a:schemeClr>
                </a:solidFill>
              </a:rPr>
              <a:t>Разрезать стекой с обеих сторон</a:t>
            </a:r>
            <a:endParaRPr lang="ru-RU" sz="20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387843" y="2818813"/>
            <a:ext cx="2648653" cy="648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chemeClr val="accent6">
                    <a:lumMod val="50000"/>
                  </a:schemeClr>
                </a:solidFill>
              </a:rPr>
              <a:t>Согнуть дугой</a:t>
            </a:r>
            <a:endParaRPr lang="ru-RU" sz="20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15888" y="5445224"/>
            <a:ext cx="3391457" cy="1156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chemeClr val="accent6">
                    <a:lumMod val="50000"/>
                  </a:schemeClr>
                </a:solidFill>
              </a:rPr>
              <a:t>Вылепить конусообразную голову, приделать из бусинок глаза, вытянуть хобот, прилепить </a:t>
            </a:r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</a:rPr>
              <a:t>у</a:t>
            </a:r>
            <a:r>
              <a:rPr lang="ru-RU" sz="2000" b="1" i="1" dirty="0" smtClean="0">
                <a:solidFill>
                  <a:schemeClr val="accent6">
                    <a:lumMod val="50000"/>
                  </a:schemeClr>
                </a:solidFill>
              </a:rPr>
              <a:t>ши</a:t>
            </a:r>
            <a:endParaRPr lang="ru-RU" sz="20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551168" y="6093296"/>
            <a:ext cx="3765248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chemeClr val="accent6">
                    <a:lumMod val="50000"/>
                  </a:schemeClr>
                </a:solidFill>
              </a:rPr>
              <a:t>Соединить  голову и туловище</a:t>
            </a:r>
            <a:endParaRPr lang="ru-RU" sz="20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0180" y="3617350"/>
            <a:ext cx="3267223" cy="2277854"/>
          </a:xfrm>
          <a:prstGeom prst="rect">
            <a:avLst/>
          </a:prstGeom>
          <a:ln w="38100" cap="sq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41645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7128792" cy="36004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Схема лепки слона (2)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8022117"/>
              </p:ext>
            </p:extLst>
          </p:nvPr>
        </p:nvGraphicFramePr>
        <p:xfrm>
          <a:off x="251520" y="836712"/>
          <a:ext cx="8712000" cy="5904657"/>
        </p:xfrm>
        <a:graphic>
          <a:graphicData uri="http://schemas.openxmlformats.org/drawingml/2006/table">
            <a:tbl>
              <a:tblPr firstRow="1" bandRow="1">
                <a:tableStyleId>{775DCB02-9BB8-47FD-8907-85C794F793BA}</a:tableStyleId>
              </a:tblPr>
              <a:tblGrid>
                <a:gridCol w="2904000"/>
                <a:gridCol w="2904000"/>
                <a:gridCol w="2904000"/>
              </a:tblGrid>
              <a:tr h="196821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821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821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583" y="1052736"/>
            <a:ext cx="1803415" cy="158417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7904" y="989218"/>
            <a:ext cx="1728192" cy="167291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04248" y="933937"/>
            <a:ext cx="1536171" cy="172819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890" y="2924944"/>
            <a:ext cx="2033902" cy="160082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1426" y="2924944"/>
            <a:ext cx="2121148" cy="162674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3655" y="2936957"/>
            <a:ext cx="2097145" cy="157680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9135" y="4869160"/>
            <a:ext cx="1607412" cy="175979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3846" y="4839801"/>
            <a:ext cx="1556308" cy="181851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4438" y="4839021"/>
            <a:ext cx="1915790" cy="1775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093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47664" y="764704"/>
            <a:ext cx="6266656" cy="4557568"/>
          </a:xfrm>
        </p:spPr>
      </p:pic>
    </p:spTree>
    <p:extLst>
      <p:ext uri="{BB962C8B-B14F-4D97-AF65-F5344CB8AC3E}">
        <p14:creationId xmlns:p14="http://schemas.microsoft.com/office/powerpoint/2010/main" val="2883675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Схема лепки Носорога (1)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4" y="3789040"/>
            <a:ext cx="3956050" cy="2157413"/>
          </a:xfrm>
          <a:prstGeom prst="rect">
            <a:avLst/>
          </a:prstGeom>
          <a:ln w="38100" cap="sq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700808"/>
            <a:ext cx="2987675" cy="957263"/>
          </a:xfrm>
          <a:prstGeom prst="rect">
            <a:avLst/>
          </a:prstGeom>
          <a:ln w="38100" cap="sq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35895" y="1700808"/>
            <a:ext cx="2682875" cy="1023937"/>
          </a:xfrm>
          <a:prstGeom prst="rect">
            <a:avLst/>
          </a:prstGeom>
          <a:ln w="38100" cap="sq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88224" y="1691571"/>
            <a:ext cx="2365375" cy="1189037"/>
          </a:xfrm>
          <a:prstGeom prst="rect">
            <a:avLst/>
          </a:prstGeom>
          <a:ln w="38100" cap="sq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7" y="3573016"/>
            <a:ext cx="3877193" cy="1656184"/>
          </a:xfrm>
          <a:prstGeom prst="rect">
            <a:avLst/>
          </a:prstGeom>
          <a:ln w="38100" cap="sq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323528" y="2880608"/>
            <a:ext cx="2880320" cy="4763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</a:rPr>
              <a:t>Раскатать валик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635895" y="2880608"/>
            <a:ext cx="2520281" cy="5483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chemeClr val="accent6">
                    <a:lumMod val="50000"/>
                  </a:schemeClr>
                </a:solidFill>
              </a:rPr>
              <a:t>Разрезать с обеих сторон</a:t>
            </a:r>
            <a:endParaRPr lang="ru-RU" sz="20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766048" y="3049758"/>
            <a:ext cx="1978025" cy="4542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chemeClr val="accent6">
                    <a:lumMod val="50000"/>
                  </a:schemeClr>
                </a:solidFill>
              </a:rPr>
              <a:t>Согнуть дугой</a:t>
            </a:r>
            <a:endParaRPr lang="ru-RU" sz="20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5512991"/>
            <a:ext cx="3600400" cy="11549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chemeClr val="accent6">
                    <a:lumMod val="50000"/>
                  </a:schemeClr>
                </a:solidFill>
              </a:rPr>
              <a:t>Вылепить </a:t>
            </a:r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</a:rPr>
              <a:t>о</a:t>
            </a:r>
            <a:r>
              <a:rPr lang="ru-RU" sz="2000" b="1" i="1" dirty="0" smtClean="0">
                <a:solidFill>
                  <a:schemeClr val="accent6">
                    <a:lumMod val="50000"/>
                  </a:schemeClr>
                </a:solidFill>
              </a:rPr>
              <a:t>вальную голову, вытянуть немного с одной стороны, приделать рога, глаза, уши</a:t>
            </a:r>
            <a:endParaRPr lang="ru-RU" sz="20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060503" y="6019874"/>
            <a:ext cx="3411092" cy="648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chemeClr val="accent6">
                    <a:lumMod val="50000"/>
                  </a:schemeClr>
                </a:solidFill>
              </a:rPr>
              <a:t>Соединить туловище и голову</a:t>
            </a:r>
            <a:endParaRPr lang="ru-RU" sz="20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565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686800" cy="841248"/>
          </a:xfrm>
        </p:spPr>
        <p:txBody>
          <a:bodyPr/>
          <a:lstStyle/>
          <a:p>
            <a:r>
              <a:rPr lang="ru-RU" dirty="0" smtClean="0"/>
              <a:t>Схема лепки Носорога (2)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3287819"/>
              </p:ext>
            </p:extLst>
          </p:nvPr>
        </p:nvGraphicFramePr>
        <p:xfrm>
          <a:off x="179512" y="1412776"/>
          <a:ext cx="8748000" cy="5328000"/>
        </p:xfrm>
        <a:graphic>
          <a:graphicData uri="http://schemas.openxmlformats.org/drawingml/2006/table">
            <a:tbl>
              <a:tblPr firstRow="1" bandRow="1">
                <a:tableStyleId>{775DCB02-9BB8-47FD-8907-85C794F793BA}</a:tableStyleId>
              </a:tblPr>
              <a:tblGrid>
                <a:gridCol w="2916000"/>
                <a:gridCol w="2916000"/>
                <a:gridCol w="2916000"/>
              </a:tblGrid>
              <a:tr h="26640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40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1911350"/>
            <a:ext cx="2152650" cy="151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5856" y="2079580"/>
            <a:ext cx="2520280" cy="1181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8184" y="2102420"/>
            <a:ext cx="2320148" cy="1290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8047" y="4725144"/>
            <a:ext cx="2316163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34862" y="4869160"/>
            <a:ext cx="2250830" cy="879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8184" y="4391172"/>
            <a:ext cx="2490232" cy="1718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1343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5071" y="908721"/>
            <a:ext cx="7501597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3886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86000" y="1997839"/>
            <a:ext cx="4572000" cy="317009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</a:rPr>
              <a:t>Он огромней всех на суше.</a:t>
            </a:r>
          </a:p>
          <a:p>
            <a:pPr algn="ctr"/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</a:rPr>
              <a:t>У него большие уши.</a:t>
            </a:r>
          </a:p>
          <a:p>
            <a:pPr algn="ctr"/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</a:rPr>
              <a:t>Он чудесным шлангом–носом</a:t>
            </a:r>
          </a:p>
          <a:p>
            <a:pPr algn="ctr"/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</a:rPr>
              <a:t>Может с пальм срывать кокосы.</a:t>
            </a:r>
          </a:p>
          <a:p>
            <a:pPr algn="ctr"/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</a:rPr>
              <a:t>Издаёт он трубный глас.</a:t>
            </a:r>
          </a:p>
          <a:p>
            <a:pPr algn="ctr"/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</a:rPr>
              <a:t>С ним встречались вы не раз</a:t>
            </a:r>
          </a:p>
          <a:p>
            <a:pPr algn="ctr"/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</a:rPr>
              <a:t>В цирке или зоопарке.</a:t>
            </a:r>
          </a:p>
          <a:p>
            <a:pPr algn="ctr"/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</a:rPr>
              <a:t>А живёт он в странах жарких</a:t>
            </a:r>
          </a:p>
          <a:p>
            <a:pPr algn="ctr"/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</a:rPr>
              <a:t>И на острове Цейлон.</a:t>
            </a:r>
          </a:p>
          <a:p>
            <a:pPr algn="ctr"/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</a:rPr>
              <a:t>Угадали? Это …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259632" y="6125254"/>
            <a:ext cx="70567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chemeClr val="accent6">
                    <a:lumMod val="50000"/>
                  </a:schemeClr>
                </a:solidFill>
              </a:rPr>
              <a:t>Слон — самое большое наземное животное </a:t>
            </a:r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</a:rPr>
              <a:t>Земли.</a:t>
            </a:r>
            <a:endParaRPr lang="ru-RU" sz="24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608" y="332054"/>
            <a:ext cx="7056784" cy="5645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1836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51012" y="380401"/>
            <a:ext cx="6858000" cy="438336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95536" y="5103768"/>
            <a:ext cx="856895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Слоны  </a:t>
            </a:r>
            <a:r>
              <a:rPr lang="ru-RU" b="1" i="1" dirty="0">
                <a:solidFill>
                  <a:schemeClr val="accent6">
                    <a:lumMod val="50000"/>
                  </a:schemeClr>
                </a:solidFill>
              </a:rPr>
              <a:t>очень любят воду, 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они </a:t>
            </a:r>
            <a:r>
              <a:rPr lang="ru-RU" b="1" i="1" dirty="0">
                <a:solidFill>
                  <a:schemeClr val="accent6">
                    <a:lumMod val="50000"/>
                  </a:schemeClr>
                </a:solidFill>
              </a:rPr>
              <a:t>"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принимают </a:t>
            </a:r>
            <a:r>
              <a:rPr lang="ru-RU" b="1" i="1" dirty="0">
                <a:solidFill>
                  <a:schemeClr val="accent6">
                    <a:lumMod val="50000"/>
                  </a:schemeClr>
                </a:solidFill>
              </a:rPr>
              <a:t>душ" поливая себя с помощью своего 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хобота</a:t>
            </a:r>
            <a:r>
              <a:rPr lang="ru-RU" b="1" i="1" dirty="0">
                <a:solidFill>
                  <a:schemeClr val="accent6">
                    <a:lumMod val="50000"/>
                  </a:schemeClr>
                </a:solidFill>
              </a:rPr>
              <a:t>. 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Хобот </a:t>
            </a:r>
            <a:r>
              <a:rPr lang="ru-RU" b="1" i="1" dirty="0">
                <a:solidFill>
                  <a:schemeClr val="accent6">
                    <a:lumMod val="50000"/>
                  </a:schemeClr>
                </a:solidFill>
              </a:rPr>
              <a:t>у слона это  длинный нос с различными функциями. Он благодаря ему дышит, нюхает, пьет, захватывает еду, и даже издает 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звуки. Так </a:t>
            </a:r>
            <a:r>
              <a:rPr lang="ru-RU" b="1" i="1" dirty="0">
                <a:solidFill>
                  <a:schemeClr val="accent6">
                    <a:lumMod val="50000"/>
                  </a:schemeClr>
                </a:solidFill>
              </a:rPr>
              <a:t>же у слонов очень мощные бивни. Слоновая кость очень ценится у людей, поэтому множество слонов убивают ради их бивней. </a:t>
            </a:r>
          </a:p>
        </p:txBody>
      </p:sp>
    </p:spTree>
    <p:extLst>
      <p:ext uri="{BB962C8B-B14F-4D97-AF65-F5344CB8AC3E}">
        <p14:creationId xmlns:p14="http://schemas.microsoft.com/office/powerpoint/2010/main" val="1025088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0298" y="5013176"/>
            <a:ext cx="835292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</a:rPr>
              <a:t>Слоны питаются корнями деревьев, травой, фруктами, а также </a:t>
            </a:r>
            <a:r>
              <a:rPr lang="ru-RU" sz="2000" b="1" i="1" dirty="0" smtClean="0">
                <a:solidFill>
                  <a:schemeClr val="accent6">
                    <a:lumMod val="50000"/>
                  </a:schemeClr>
                </a:solidFill>
              </a:rPr>
              <a:t>корой. </a:t>
            </a:r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</a:rPr>
              <a:t>Они едят очень много. Взрослый слон может потреблять до </a:t>
            </a:r>
            <a:r>
              <a:rPr lang="ru-RU" sz="2000" b="1" i="1" dirty="0" smtClean="0">
                <a:solidFill>
                  <a:schemeClr val="accent6">
                    <a:lumMod val="50000"/>
                  </a:schemeClr>
                </a:solidFill>
              </a:rPr>
              <a:t>136 килограммов </a:t>
            </a:r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</a:rPr>
              <a:t>еды в  день. В зависимости от погодных условий, слон выпивает 100-300 литров воды в </a:t>
            </a:r>
            <a:r>
              <a:rPr lang="ru-RU" sz="2000" b="1" i="1" dirty="0" smtClean="0">
                <a:solidFill>
                  <a:schemeClr val="accent6">
                    <a:lumMod val="50000"/>
                  </a:schemeClr>
                </a:solidFill>
              </a:rPr>
              <a:t>день. Эти </a:t>
            </a:r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</a:rPr>
              <a:t>гиганты практически не спят, они гуляют на огромные расстояния добывая себе еду.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9156" y="435442"/>
            <a:ext cx="6695212" cy="443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359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5195662"/>
            <a:ext cx="864096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</a:rPr>
              <a:t>Слоны обычно держатся стадами, где все особи связаны родством. Они умеют приветствовать друг друга, старательно заботятся о потомстве, и всегда хранят верность стаду. </a:t>
            </a:r>
            <a:r>
              <a:rPr lang="ru-RU" sz="2000" b="1" i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</a:rPr>
              <a:t>Слоны также одни из тех животных, которые умеют </a:t>
            </a:r>
            <a:r>
              <a:rPr lang="ru-RU" sz="2000" b="1" i="1" dirty="0" smtClean="0">
                <a:solidFill>
                  <a:schemeClr val="accent6">
                    <a:lumMod val="50000"/>
                  </a:schemeClr>
                </a:solidFill>
              </a:rPr>
              <a:t>смеяться. У слонов очень хорошая память их считают самыми умными животными.</a:t>
            </a:r>
            <a:endParaRPr lang="ru-RU" sz="20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050" name="Picture 2" descr="C:\Users\Наталья\Pictures\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260648"/>
            <a:ext cx="7776864" cy="4860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1959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92234" y="3843427"/>
            <a:ext cx="253189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chemeClr val="accent6">
                    <a:lumMod val="50000"/>
                  </a:schemeClr>
                </a:solidFill>
              </a:rPr>
              <a:t>Кроме того слоны бывают серые, красные, дымчатые, белые – собственно, любого цвета.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560" y="124272"/>
            <a:ext cx="3846621" cy="289424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8366" y="3135178"/>
            <a:ext cx="2366325" cy="36072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4128" y="116632"/>
            <a:ext cx="2743200" cy="27432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12160" y="3135178"/>
            <a:ext cx="2812141" cy="3693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549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32892" y="1412776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</a:rPr>
              <a:t>Он совсем не кровожадный, </a:t>
            </a:r>
          </a:p>
          <a:p>
            <a:pPr algn="ctr"/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</a:rPr>
              <a:t>Потому что травоядный, </a:t>
            </a:r>
          </a:p>
          <a:p>
            <a:pPr algn="ctr"/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</a:rPr>
              <a:t>Только смотрит строго. </a:t>
            </a:r>
          </a:p>
          <a:p>
            <a:pPr algn="ctr"/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</a:rPr>
              <a:t>На носу два рога, </a:t>
            </a:r>
          </a:p>
          <a:p>
            <a:pPr algn="ctr"/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</a:rPr>
              <a:t>На ногах копыта - </a:t>
            </a:r>
          </a:p>
          <a:p>
            <a:pPr algn="ctr"/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</a:rPr>
              <a:t>От врагов защита. </a:t>
            </a:r>
          </a:p>
          <a:p>
            <a:pPr algn="ctr"/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</a:rPr>
              <a:t>Лишь слона не свалит с ног </a:t>
            </a:r>
          </a:p>
          <a:p>
            <a:pPr algn="ctr"/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</a:rPr>
              <a:t>Африканский ...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506" y="493804"/>
            <a:ext cx="7046772" cy="439248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95506" y="5301208"/>
            <a:ext cx="7436934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chemeClr val="accent6">
                    <a:lumMod val="50000"/>
                  </a:schemeClr>
                </a:solidFill>
              </a:rPr>
              <a:t>Носорог крупное животное, после слона. Цвет носорога зависит от грунта на котором  они живут. Носороги бывают  белыми, черными, серыми, красноватыми.</a:t>
            </a:r>
            <a:endParaRPr lang="ru-RU" sz="20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7197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1644" y="5226784"/>
            <a:ext cx="842827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</a:rPr>
              <a:t>Питается </a:t>
            </a:r>
            <a:r>
              <a:rPr lang="ru-RU" sz="2000" b="1" i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</a:rPr>
              <a:t>носорог преимущественно молодыми побегами кустарников, которые, точно пальцем, захватывает верхней губой. Ежедневно они отправляются на водопой, </a:t>
            </a:r>
            <a:r>
              <a:rPr lang="ru-RU" sz="2000" b="1" i="1" dirty="0" smtClean="0">
                <a:solidFill>
                  <a:schemeClr val="accent6">
                    <a:lumMod val="50000"/>
                  </a:schemeClr>
                </a:solidFill>
              </a:rPr>
              <a:t>и </a:t>
            </a:r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</a:rPr>
              <a:t>подолгу валяются в </a:t>
            </a:r>
            <a:r>
              <a:rPr lang="ru-RU" sz="2000" b="1" i="1" dirty="0" smtClean="0">
                <a:solidFill>
                  <a:schemeClr val="accent6">
                    <a:lumMod val="50000"/>
                  </a:schemeClr>
                </a:solidFill>
              </a:rPr>
              <a:t>прибрежной </a:t>
            </a:r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</a:rPr>
              <a:t>грязи. Морду его украшают обычно два рога, но в некоторых местностях  </a:t>
            </a:r>
            <a:r>
              <a:rPr lang="ru-RU" sz="2000" b="1" i="1" dirty="0" smtClean="0">
                <a:solidFill>
                  <a:schemeClr val="accent6">
                    <a:lumMod val="50000"/>
                  </a:schemeClr>
                </a:solidFill>
              </a:rPr>
              <a:t>- три </a:t>
            </a:r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</a:rPr>
              <a:t>и даже пять.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164" y="188640"/>
            <a:ext cx="7353236" cy="5000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311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70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249</TotalTime>
  <Words>454</Words>
  <Application>Microsoft Office PowerPoint</Application>
  <PresentationFormat>Экран (4:3)</PresentationFormat>
  <Paragraphs>42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Трек</vt:lpstr>
      <vt:lpstr>«Топают по острову слоны и носороги»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Схема лепки слона (1)</vt:lpstr>
      <vt:lpstr>Схема лепки слона (2)</vt:lpstr>
      <vt:lpstr>Презентация PowerPoint</vt:lpstr>
      <vt:lpstr>Схема лепки Носорога (1)</vt:lpstr>
      <vt:lpstr>Схема лепки Носорога (2)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 Германовна</dc:creator>
  <cp:lastModifiedBy>Наталья</cp:lastModifiedBy>
  <cp:revision>21</cp:revision>
  <dcterms:created xsi:type="dcterms:W3CDTF">2014-05-10T06:59:59Z</dcterms:created>
  <dcterms:modified xsi:type="dcterms:W3CDTF">2014-05-17T09:24:18Z</dcterms:modified>
</cp:coreProperties>
</file>